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6" r:id="rId7"/>
    <p:sldId id="265" r:id="rId8"/>
    <p:sldId id="280" r:id="rId9"/>
    <p:sldId id="267" r:id="rId10"/>
    <p:sldId id="258" r:id="rId11"/>
    <p:sldId id="268" r:id="rId12"/>
    <p:sldId id="269" r:id="rId13"/>
    <p:sldId id="279" r:id="rId14"/>
    <p:sldId id="271" r:id="rId15"/>
    <p:sldId id="272" r:id="rId16"/>
    <p:sldId id="273" r:id="rId17"/>
    <p:sldId id="274" r:id="rId18"/>
    <p:sldId id="275" r:id="rId19"/>
    <p:sldId id="277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11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-438" y="-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jpg>
</file>

<file path=ppt/media/image11.png>
</file>

<file path=ppt/media/image2.jpg>
</file>

<file path=ppt/media/image3.jpg>
</file>

<file path=ppt/media/image4.jpg>
</file>

<file path=ppt/media/image5.png>
</file>

<file path=ppt/media/image6.jp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E69F158-F02F-4248-897D-DABBFC10D1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1D67092F-F42E-4128-BEBC-96FE143DBC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EDF0767-5C72-4678-8B52-D4708F36C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2B46457A-7E01-4D4C-8727-424BF1C15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52B2EB8-E49E-41C2-8D07-147DBB9AC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4470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059B8CE-1CA0-4FB5-B921-C74D7D10F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11B494DC-362C-49F3-9679-B6F19CDCB8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4A9A405-E30E-4B25-8724-DED7AF64C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37EDF2D-ED75-447C-8EEF-9A395246D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4920BAAF-1D24-4EF9-AA44-98BFDB2F7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308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E8D67E96-DA04-4604-A2C8-CE3B5C5FDB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327429A4-9D38-4AF4-B822-9EC70401B7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1000F1A-6CCF-496E-AB2A-7C6CAE76D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78FD987-12E3-423F-BB5A-23ED60DD9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3B03F2E9-75A8-4FDD-B0A1-F93CEF886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773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9D4B070-8EC1-4F2B-B088-C5B4E47D1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EE621250-4825-41B0-B350-22C65646B7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8BA73FB4-44BE-4276-A620-9EB5B45C8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4C90D037-0DB8-469D-94EF-2D7D4ABC3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4A8DC05-442A-4E3B-89B3-11EBF0DDF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9641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F8F4801-2E8E-45F0-9F7F-6AFDF791F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451F0F65-E4CC-4B87-A73D-DF952A87B6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74BAA7A1-4BB7-47B7-8350-5499DF30D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F74D380-3DDC-4728-8F55-0C271F131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A8E578D-FC07-40F4-96AD-6352BDBA1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527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1119B69-B7B4-4E1E-B0F2-9103EEEA8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3D1D9504-6711-49A1-A836-E9633A131F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22C5A0EF-F8FA-4BC3-B904-BEE85463DC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6CDC7616-12FC-4C1C-8D9B-8C0B62E66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808EAAE4-417E-4BA1-A504-EAD395906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92803E1D-CB93-44D6-A384-97F7164A3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6743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B8E4002-BE03-4823-9B89-35934B6C5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15E5706E-FF61-4F84-A12E-787D13C22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F15E9F1F-6D71-4657-8BAA-2976D95518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2975A050-AEDC-453F-844E-F91D38662D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AA09D1AF-6D26-413B-992E-7EB51E37DA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1376C225-3D53-49C5-AC2C-A45731B37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A7A2E9B8-7D0C-4C56-B9B8-D08A21D60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0A93F330-10F3-4420-9408-A83B0DBAA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8465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D6F9960-C6BD-454B-8B87-688B25B66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A493980E-180F-4483-90A9-4B098D82C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0451D225-CBA5-47FB-815E-131C42EF3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8D4A6849-F651-4150-9273-B3C951231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5683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7EEE57EB-9180-46D0-9058-979F0F5E3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666A2E90-B589-43E0-86B8-CE5FAFAFE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6E0A4287-C9AD-46D0-B04D-BA0A606EF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7855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9111AC9-3AA7-47FD-ABE8-DFFD023D4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96EA9327-CB46-4603-A242-931297D01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C054689B-8212-4763-B4DB-4269830C5C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D7E601AA-08B3-4597-B8F3-74EDC973F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04D102BE-359C-4A3B-8A5D-D017D86FB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2AA6DF8A-4464-4BCE-BE52-F4454FBBE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6295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F18EE7B-48F5-455A-9D8C-3F7188247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6B74D65D-A639-450D-8D56-1E6E307A20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8B0A3123-49A1-49C9-91B4-64C8873BA5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38D8D466-C14D-4AD6-97C7-6DE32AD24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5002013F-45BC-415F-8DBE-0BC5BBD2C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C0EAA9CA-CE2C-4EB8-89AA-D956BB6DB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289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87CBBB8E-116B-47D4-B8F9-8F4C0384C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622DA2F5-AD22-46B6-9FC5-0D0CD7334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F03F41B-E313-4837-98D3-686AC4935D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7CEE98-F024-4237-A5DF-00A9BDEFF5AA}" type="datetimeFigureOut">
              <a:rPr lang="ko-KR" altLang="en-US" smtClean="0"/>
              <a:t>2020-08-28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5EC8406D-1206-41BC-B7FA-20BE43DE5C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CFC5EC37-01B5-4FF2-8A1F-7C4C8F3B50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8DD4A-A69F-4BA4-8B2C-29EFABA09D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5965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hyperlink" Target="http://centclo.com/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5B360200-47C6-4527-AA45-BDE5DB8763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68715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19CE41BD-5C0E-4F58-B082-EAE4DF762321}"/>
              </a:ext>
            </a:extLst>
          </p:cNvPr>
          <p:cNvSpPr txBox="1"/>
          <p:nvPr/>
        </p:nvSpPr>
        <p:spPr>
          <a:xfrm>
            <a:off x="3696263" y="2503502"/>
            <a:ext cx="52435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쇼핑몰 리뉴얼 계획서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51E6F485-9E8F-4A74-A759-0DB5134987B3}"/>
              </a:ext>
            </a:extLst>
          </p:cNvPr>
          <p:cNvSpPr/>
          <p:nvPr/>
        </p:nvSpPr>
        <p:spPr>
          <a:xfrm>
            <a:off x="4474345" y="3231473"/>
            <a:ext cx="3151573" cy="577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20</a:t>
            </a:r>
            <a:r>
              <a:rPr lang="ko-KR" altLang="en-US" dirty="0"/>
              <a:t>대 남성쇼핑몰 </a:t>
            </a:r>
            <a:r>
              <a:rPr lang="en-US" altLang="ko-KR" dirty="0"/>
              <a:t>CENTCLO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6524206E-BAD4-4588-A79F-A0EA115B1B51}"/>
              </a:ext>
            </a:extLst>
          </p:cNvPr>
          <p:cNvSpPr txBox="1"/>
          <p:nvPr/>
        </p:nvSpPr>
        <p:spPr>
          <a:xfrm>
            <a:off x="5592931" y="4963928"/>
            <a:ext cx="2432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김정호</a:t>
            </a:r>
          </a:p>
        </p:txBody>
      </p:sp>
    </p:spTree>
    <p:extLst>
      <p:ext uri="{BB962C8B-B14F-4D97-AF65-F5344CB8AC3E}">
        <p14:creationId xmlns:p14="http://schemas.microsoft.com/office/powerpoint/2010/main" val="27334338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1FF98F05-02BD-417F-A31F-60A61C2093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8B87E58-AF14-4A64-9184-376A4A60AE67}"/>
              </a:ext>
            </a:extLst>
          </p:cNvPr>
          <p:cNvSpPr txBox="1"/>
          <p:nvPr/>
        </p:nvSpPr>
        <p:spPr>
          <a:xfrm>
            <a:off x="176450" y="183281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B7808702-7365-492C-A3B1-87A99DB111C8}"/>
              </a:ext>
            </a:extLst>
          </p:cNvPr>
          <p:cNvSpPr txBox="1"/>
          <p:nvPr/>
        </p:nvSpPr>
        <p:spPr>
          <a:xfrm>
            <a:off x="689530" y="337169"/>
            <a:ext cx="48883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벤치마킹 </a:t>
            </a:r>
            <a:r>
              <a:rPr lang="en-US" altLang="ko-KR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-</a:t>
            </a:r>
            <a:r>
              <a:rPr lang="ko-KR" altLang="en-US" sz="2000" b="1" dirty="0" err="1">
                <a:solidFill>
                  <a:schemeClr val="bg1"/>
                </a:solidFill>
              </a:rPr>
              <a:t>레드옴므</a:t>
            </a:r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       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xmlns="" id="{9F53773E-AB01-417F-A092-771D287E48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25" y="1014277"/>
            <a:ext cx="8503920" cy="4873781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E2FCBCA1-7B2A-47F7-860E-9A5E0C3AD3DC}"/>
              </a:ext>
            </a:extLst>
          </p:cNvPr>
          <p:cNvSpPr/>
          <p:nvPr/>
        </p:nvSpPr>
        <p:spPr>
          <a:xfrm>
            <a:off x="139025" y="1051686"/>
            <a:ext cx="1544320" cy="354756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xmlns="" id="{D14EACD7-9A4B-465F-B8BF-8351D538AC54}"/>
              </a:ext>
            </a:extLst>
          </p:cNvPr>
          <p:cNvSpPr/>
          <p:nvPr/>
        </p:nvSpPr>
        <p:spPr>
          <a:xfrm>
            <a:off x="-451606" y="969942"/>
            <a:ext cx="884595" cy="435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장점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36C9A09B-1E32-41CA-8DBC-FE1DE771763C}"/>
              </a:ext>
            </a:extLst>
          </p:cNvPr>
          <p:cNvSpPr txBox="1"/>
          <p:nvPr/>
        </p:nvSpPr>
        <p:spPr>
          <a:xfrm>
            <a:off x="-535425" y="1531620"/>
            <a:ext cx="366911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카테고리가 왼쪽에 </a:t>
            </a:r>
            <a:endParaRPr lang="en-US" altLang="ko-KR" sz="1400" b="1" dirty="0"/>
          </a:p>
          <a:p>
            <a:r>
              <a:rPr lang="ko-KR" altLang="en-US" sz="1400" b="1" dirty="0" smtClean="0"/>
              <a:t>정렬되어있음 </a:t>
            </a:r>
            <a:endParaRPr lang="en-US" altLang="ko-KR" sz="1400" b="1" dirty="0"/>
          </a:p>
          <a:p>
            <a:endParaRPr lang="en-US" altLang="ko-KR" sz="1400" b="1" dirty="0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xmlns="" id="{0920F534-39D8-4956-BB1A-655AE04EB7F4}"/>
              </a:ext>
            </a:extLst>
          </p:cNvPr>
          <p:cNvSpPr/>
          <p:nvPr/>
        </p:nvSpPr>
        <p:spPr>
          <a:xfrm>
            <a:off x="6217920" y="1234440"/>
            <a:ext cx="665480" cy="59436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xmlns="" id="{BFBEE723-E7B5-4B9A-8B54-C1F7863491D9}"/>
              </a:ext>
            </a:extLst>
          </p:cNvPr>
          <p:cNvSpPr/>
          <p:nvPr/>
        </p:nvSpPr>
        <p:spPr>
          <a:xfrm>
            <a:off x="5216325" y="424259"/>
            <a:ext cx="884595" cy="435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장점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B6BC1507-D554-4FAA-8363-84E92EEEE9C5}"/>
              </a:ext>
            </a:extLst>
          </p:cNvPr>
          <p:cNvSpPr txBox="1"/>
          <p:nvPr/>
        </p:nvSpPr>
        <p:spPr>
          <a:xfrm>
            <a:off x="6281731" y="424025"/>
            <a:ext cx="26966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언어지원으로 외국인 </a:t>
            </a:r>
            <a:r>
              <a:rPr lang="ko-KR" altLang="en-US" sz="1600" b="1" dirty="0" smtClean="0"/>
              <a:t>고객  </a:t>
            </a:r>
            <a:r>
              <a:rPr lang="ko-KR" altLang="en-US" sz="1600" b="1" dirty="0" err="1" smtClean="0"/>
              <a:t>쉽게사용할수</a:t>
            </a:r>
            <a:r>
              <a:rPr lang="ko-KR" altLang="en-US" sz="1600" b="1" dirty="0" smtClean="0"/>
              <a:t> </a:t>
            </a:r>
            <a:r>
              <a:rPr lang="ko-KR" altLang="en-US" sz="1600" b="1" dirty="0" err="1" smtClean="0"/>
              <a:t>있게함</a:t>
            </a:r>
            <a:r>
              <a:rPr lang="ko-KR" altLang="en-US" sz="1600" b="1" dirty="0" smtClean="0"/>
              <a:t> </a:t>
            </a:r>
            <a:endParaRPr lang="ko-KR" altLang="en-US" sz="1600" b="1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1D900ECE-9B23-4857-8C27-32DFC679E285}"/>
              </a:ext>
            </a:extLst>
          </p:cNvPr>
          <p:cNvSpPr/>
          <p:nvPr/>
        </p:nvSpPr>
        <p:spPr>
          <a:xfrm>
            <a:off x="8503920" y="3637280"/>
            <a:ext cx="904240" cy="467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단점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C15A3048-EDC3-4E38-9D3E-477DA01DACD1}"/>
              </a:ext>
            </a:extLst>
          </p:cNvPr>
          <p:cNvSpPr txBox="1"/>
          <p:nvPr/>
        </p:nvSpPr>
        <p:spPr>
          <a:xfrm>
            <a:off x="9441288" y="3698240"/>
            <a:ext cx="2270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밑으로 내려가는 </a:t>
            </a:r>
            <a:endParaRPr lang="en-US" altLang="ko-KR" dirty="0"/>
          </a:p>
          <a:p>
            <a:r>
              <a:rPr lang="ko-KR" altLang="en-US" dirty="0" err="1"/>
              <a:t>아이콘이없음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9000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1FF98F05-02BD-417F-A31F-60A61C2093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8B87E58-AF14-4A64-9184-376A4A60AE67}"/>
              </a:ext>
            </a:extLst>
          </p:cNvPr>
          <p:cNvSpPr txBox="1"/>
          <p:nvPr/>
        </p:nvSpPr>
        <p:spPr>
          <a:xfrm>
            <a:off x="176450" y="183281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B7808702-7365-492C-A3B1-87A99DB111C8}"/>
              </a:ext>
            </a:extLst>
          </p:cNvPr>
          <p:cNvSpPr txBox="1"/>
          <p:nvPr/>
        </p:nvSpPr>
        <p:spPr>
          <a:xfrm>
            <a:off x="689530" y="337169"/>
            <a:ext cx="48883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벤치마킹 </a:t>
            </a:r>
            <a:r>
              <a:rPr lang="en-US" altLang="ko-KR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-</a:t>
            </a:r>
            <a:r>
              <a:rPr lang="ko-KR" altLang="en-US" b="1" dirty="0" err="1">
                <a:solidFill>
                  <a:schemeClr val="bg1"/>
                </a:solidFill>
              </a:rPr>
              <a:t>레드옴므</a:t>
            </a:r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      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EEF21B8A-A820-4E76-BF84-D0B22547AB6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6" y="1351447"/>
            <a:ext cx="6240531" cy="498356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9A038151-8907-405E-A69A-0CD48AE4986B}"/>
              </a:ext>
            </a:extLst>
          </p:cNvPr>
          <p:cNvSpPr/>
          <p:nvPr/>
        </p:nvSpPr>
        <p:spPr>
          <a:xfrm>
            <a:off x="1661160" y="3680460"/>
            <a:ext cx="4297680" cy="42672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EA0DF1A5-24AB-4D56-9C7C-01B5752D8260}"/>
              </a:ext>
            </a:extLst>
          </p:cNvPr>
          <p:cNvSpPr/>
          <p:nvPr/>
        </p:nvSpPr>
        <p:spPr>
          <a:xfrm>
            <a:off x="6096000" y="3238500"/>
            <a:ext cx="1048514" cy="441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단점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27C318D5-248C-49AE-A419-E5EF7886EA25}"/>
              </a:ext>
            </a:extLst>
          </p:cNvPr>
          <p:cNvSpPr txBox="1"/>
          <p:nvPr/>
        </p:nvSpPr>
        <p:spPr>
          <a:xfrm>
            <a:off x="7208520" y="3238500"/>
            <a:ext cx="20955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제품의 구매버튼이 없고 사이즈와 컬러를 </a:t>
            </a:r>
            <a:r>
              <a:rPr lang="ko-KR" altLang="en-US" sz="1400" b="1" dirty="0" smtClean="0"/>
              <a:t> 미리 </a:t>
            </a:r>
            <a:r>
              <a:rPr lang="ko-KR" altLang="en-US" sz="1400" b="1" dirty="0" err="1" smtClean="0"/>
              <a:t>볼수</a:t>
            </a:r>
            <a:r>
              <a:rPr lang="ko-KR" altLang="en-US" sz="1400" b="1" dirty="0" smtClean="0"/>
              <a:t>  </a:t>
            </a:r>
            <a:r>
              <a:rPr lang="ko-KR" altLang="en-US" sz="1400" b="1" dirty="0"/>
              <a:t>없는 불편함 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9853C496-C079-45A6-84C4-51677BF22508}"/>
              </a:ext>
            </a:extLst>
          </p:cNvPr>
          <p:cNvSpPr/>
          <p:nvPr/>
        </p:nvSpPr>
        <p:spPr>
          <a:xfrm>
            <a:off x="1524000" y="1257300"/>
            <a:ext cx="4853940" cy="225552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8B03AE8B-4552-4BE5-B3F0-9A2F7AB77FB7}"/>
              </a:ext>
            </a:extLst>
          </p:cNvPr>
          <p:cNvSpPr/>
          <p:nvPr/>
        </p:nvSpPr>
        <p:spPr>
          <a:xfrm>
            <a:off x="6046092" y="1177290"/>
            <a:ext cx="1048514" cy="441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단점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04348631-4AB4-49FD-9C7E-4DA056DFD97A}"/>
              </a:ext>
            </a:extLst>
          </p:cNvPr>
          <p:cNvSpPr txBox="1"/>
          <p:nvPr/>
        </p:nvSpPr>
        <p:spPr>
          <a:xfrm>
            <a:off x="7144514" y="1177290"/>
            <a:ext cx="20955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제품의 모델사진이 </a:t>
            </a:r>
            <a:r>
              <a:rPr lang="ko-KR" altLang="en-US" sz="1200" b="1" dirty="0" err="1"/>
              <a:t>너무커서</a:t>
            </a:r>
            <a:r>
              <a:rPr lang="ko-KR" altLang="en-US" sz="1200" b="1" dirty="0"/>
              <a:t> 많은 스크롤을 </a:t>
            </a:r>
            <a:r>
              <a:rPr lang="ko-KR" altLang="en-US" sz="1200" b="1" dirty="0" err="1"/>
              <a:t>내려하하는</a:t>
            </a:r>
            <a:r>
              <a:rPr lang="ko-KR" altLang="en-US" sz="1200" b="1" dirty="0"/>
              <a:t> 불편함 </a:t>
            </a:r>
            <a:r>
              <a:rPr lang="en-US" altLang="ko-KR" sz="1400" b="1" dirty="0"/>
              <a:t>	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9431087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2B3466F6-C93C-4926-9DD4-FBA26F4EAC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07A16334-FD72-4195-89F6-B4035A2C5108}"/>
              </a:ext>
            </a:extLst>
          </p:cNvPr>
          <p:cNvSpPr txBox="1"/>
          <p:nvPr/>
        </p:nvSpPr>
        <p:spPr>
          <a:xfrm>
            <a:off x="176450" y="183281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ADE1F29-2483-46D8-B4AC-8B440E62E47C}"/>
              </a:ext>
            </a:extLst>
          </p:cNvPr>
          <p:cNvSpPr txBox="1"/>
          <p:nvPr/>
        </p:nvSpPr>
        <p:spPr>
          <a:xfrm>
            <a:off x="689530" y="337169"/>
            <a:ext cx="48883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벤치마킹 </a:t>
            </a:r>
            <a:r>
              <a:rPr lang="en-US" altLang="ko-KR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-</a:t>
            </a:r>
            <a:r>
              <a:rPr lang="en-US" altLang="ko-KR" sz="2400" b="1" dirty="0">
                <a:solidFill>
                  <a:schemeClr val="bg1"/>
                </a:solidFill>
              </a:rPr>
              <a:t>STCO</a:t>
            </a:r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       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xmlns="" id="{88D76076-FBAA-42AA-BFD5-5AFC5CA2BC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530" y="1319975"/>
            <a:ext cx="9593392" cy="4611615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F11FC1EE-E36B-4C6A-BFB1-921A60986BCE}"/>
              </a:ext>
            </a:extLst>
          </p:cNvPr>
          <p:cNvSpPr/>
          <p:nvPr/>
        </p:nvSpPr>
        <p:spPr>
          <a:xfrm>
            <a:off x="689530" y="1351447"/>
            <a:ext cx="9593392" cy="52322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99E6A332-FE74-4D4F-93E0-220804E5666E}"/>
              </a:ext>
            </a:extLst>
          </p:cNvPr>
          <p:cNvSpPr txBox="1"/>
          <p:nvPr/>
        </p:nvSpPr>
        <p:spPr>
          <a:xfrm>
            <a:off x="5032250" y="550534"/>
            <a:ext cx="31638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로고가 </a:t>
            </a:r>
            <a:r>
              <a:rPr lang="ko-KR" altLang="en-US" sz="1400" b="1" dirty="0" err="1"/>
              <a:t>가운데있고</a:t>
            </a:r>
            <a:r>
              <a:rPr lang="ko-KR" altLang="en-US" sz="1400" b="1" dirty="0"/>
              <a:t> 양쪽에 메뉴가 알맞게 </a:t>
            </a:r>
            <a:r>
              <a:rPr lang="ko-KR" altLang="en-US" sz="1400" b="1" dirty="0" err="1"/>
              <a:t>배치되있음</a:t>
            </a:r>
            <a:r>
              <a:rPr lang="ko-KR" altLang="en-US" sz="1400" b="1" dirty="0"/>
              <a:t> 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0A3A4082-856E-4279-9372-F16520A3D219}"/>
              </a:ext>
            </a:extLst>
          </p:cNvPr>
          <p:cNvSpPr/>
          <p:nvPr/>
        </p:nvSpPr>
        <p:spPr>
          <a:xfrm>
            <a:off x="4105656" y="530352"/>
            <a:ext cx="923544" cy="5133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장점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057EC95A-953E-4BA2-9BB6-B7FC7BE5F1FC}"/>
              </a:ext>
            </a:extLst>
          </p:cNvPr>
          <p:cNvSpPr/>
          <p:nvPr/>
        </p:nvSpPr>
        <p:spPr>
          <a:xfrm>
            <a:off x="689530" y="1322056"/>
            <a:ext cx="9593392" cy="5526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3F7E8A68-C22D-4C0A-ABB7-CFD1D28570F8}"/>
              </a:ext>
            </a:extLst>
          </p:cNvPr>
          <p:cNvSpPr/>
          <p:nvPr/>
        </p:nvSpPr>
        <p:spPr>
          <a:xfrm>
            <a:off x="689530" y="1874667"/>
            <a:ext cx="9519790" cy="408839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9C2536E4-49E8-4EEF-B6E4-5E141D61DA92}"/>
              </a:ext>
            </a:extLst>
          </p:cNvPr>
          <p:cNvSpPr/>
          <p:nvPr/>
        </p:nvSpPr>
        <p:spPr>
          <a:xfrm>
            <a:off x="79899" y="1613057"/>
            <a:ext cx="946920" cy="4004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단점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3D99F6A2-036D-442C-A336-61B6A39F0068}"/>
              </a:ext>
            </a:extLst>
          </p:cNvPr>
          <p:cNvSpPr txBox="1"/>
          <p:nvPr/>
        </p:nvSpPr>
        <p:spPr>
          <a:xfrm>
            <a:off x="79899" y="2130641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광고사이즈가 커서 상품이</a:t>
            </a:r>
            <a:endParaRPr lang="en-US" altLang="ko-KR" sz="1600" b="1" dirty="0"/>
          </a:p>
          <a:p>
            <a:r>
              <a:rPr lang="ko-KR" altLang="en-US" sz="1400" b="1" dirty="0" err="1"/>
              <a:t>돋보이지않음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084710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2B3466F6-C93C-4926-9DD4-FBA26F4EAC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07A16334-FD72-4195-89F6-B4035A2C5108}"/>
              </a:ext>
            </a:extLst>
          </p:cNvPr>
          <p:cNvSpPr txBox="1"/>
          <p:nvPr/>
        </p:nvSpPr>
        <p:spPr>
          <a:xfrm>
            <a:off x="176450" y="183281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ADE1F29-2483-46D8-B4AC-8B440E62E47C}"/>
              </a:ext>
            </a:extLst>
          </p:cNvPr>
          <p:cNvSpPr txBox="1"/>
          <p:nvPr/>
        </p:nvSpPr>
        <p:spPr>
          <a:xfrm>
            <a:off x="689530" y="337169"/>
            <a:ext cx="48883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벤치마킹 </a:t>
            </a:r>
            <a:r>
              <a:rPr lang="en-US" altLang="ko-KR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-</a:t>
            </a:r>
            <a:r>
              <a:rPr lang="en-US" altLang="ko-KR" sz="2400" b="1" dirty="0">
                <a:solidFill>
                  <a:schemeClr val="bg1"/>
                </a:solidFill>
              </a:rPr>
              <a:t>STCO</a:t>
            </a:r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       </a:t>
            </a:r>
          </a:p>
        </p:txBody>
      </p:sp>
      <p:pic>
        <p:nvPicPr>
          <p:cNvPr id="2050" name="Picture 2" descr="C:\Users\Administrator\Downloads\FireShot\FireShot Capture 187 - STCO FORMAL SPA - www.stco.co.k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543" y="1391434"/>
            <a:ext cx="10060548" cy="4820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2158314" y="1869989"/>
            <a:ext cx="6911545" cy="35669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8905103" y="1664043"/>
            <a:ext cx="856735" cy="4036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단점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905103" y="2174789"/>
            <a:ext cx="22242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카테고리기능이 있어서 간편하지만 페이지 하단에 위치해있다</a:t>
            </a:r>
            <a:r>
              <a:rPr lang="en-US" altLang="ko-KR" sz="1200" b="1" dirty="0" smtClean="0"/>
              <a:t>.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582312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894080" y="1715551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1407160" y="1869439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디자인컨셉</a:t>
            </a:r>
            <a:endParaRPr lang="ko-KR" altLang="en-US" sz="28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345E0E0-1F2B-4A72-817A-ED948E875149}"/>
              </a:ext>
            </a:extLst>
          </p:cNvPr>
          <p:cNvSpPr txBox="1"/>
          <p:nvPr/>
        </p:nvSpPr>
        <p:spPr>
          <a:xfrm>
            <a:off x="3557905" y="2028557"/>
            <a:ext cx="78206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</a:rPr>
              <a:t>  </a:t>
            </a:r>
            <a:r>
              <a:rPr lang="ko-KR" altLang="en-US" sz="1600" b="1" dirty="0">
                <a:solidFill>
                  <a:schemeClr val="bg1"/>
                </a:solidFill>
              </a:rPr>
              <a:t>타겟층       컬러     </a:t>
            </a:r>
            <a:r>
              <a:rPr lang="en-US" altLang="ko-KR" sz="1600" b="1" dirty="0">
                <a:solidFill>
                  <a:schemeClr val="bg1"/>
                </a:solidFill>
              </a:rPr>
              <a:t>    </a:t>
            </a:r>
            <a:r>
              <a:rPr lang="ko-KR" altLang="en-US" sz="1600" b="1" dirty="0">
                <a:solidFill>
                  <a:schemeClr val="bg1"/>
                </a:solidFill>
              </a:rPr>
              <a:t>폰트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xmlns="" id="{F39A088B-3EC0-43B2-BCA0-22FEA9AE86C2}"/>
              </a:ext>
            </a:extLst>
          </p:cNvPr>
          <p:cNvCxnSpPr/>
          <p:nvPr/>
        </p:nvCxnSpPr>
        <p:spPr>
          <a:xfrm>
            <a:off x="4627880" y="2042160"/>
            <a:ext cx="0" cy="27940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FD08A0BD-D0F3-4CC5-B908-07B067A06D13}"/>
              </a:ext>
            </a:extLst>
          </p:cNvPr>
          <p:cNvCxnSpPr/>
          <p:nvPr/>
        </p:nvCxnSpPr>
        <p:spPr>
          <a:xfrm>
            <a:off x="5768364" y="2087711"/>
            <a:ext cx="0" cy="27940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xmlns="" id="{5A17AA3F-C657-43EE-9048-2C0F46C18A2E}"/>
              </a:ext>
            </a:extLst>
          </p:cNvPr>
          <p:cNvCxnSpPr/>
          <p:nvPr/>
        </p:nvCxnSpPr>
        <p:spPr>
          <a:xfrm>
            <a:off x="6536460" y="2087711"/>
            <a:ext cx="0" cy="27940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87516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166111" y="103722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733237" y="262581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디자인컨셉</a:t>
            </a:r>
            <a:endParaRPr lang="ko-KR" altLang="en-US" sz="28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345E0E0-1F2B-4A72-817A-ED948E875149}"/>
              </a:ext>
            </a:extLst>
          </p:cNvPr>
          <p:cNvSpPr txBox="1"/>
          <p:nvPr/>
        </p:nvSpPr>
        <p:spPr>
          <a:xfrm>
            <a:off x="2883982" y="421699"/>
            <a:ext cx="78206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</a:rPr>
              <a:t>  </a:t>
            </a:r>
            <a:r>
              <a:rPr lang="ko-KR" altLang="en-US" sz="1600" b="1" dirty="0">
                <a:solidFill>
                  <a:schemeClr val="bg1"/>
                </a:solidFill>
              </a:rPr>
              <a:t>타겟층      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xmlns="" id="{467F30B6-DE5A-45C8-BFC0-300D20313ED4}"/>
              </a:ext>
            </a:extLst>
          </p:cNvPr>
          <p:cNvSpPr/>
          <p:nvPr/>
        </p:nvSpPr>
        <p:spPr>
          <a:xfrm>
            <a:off x="560625" y="2258429"/>
            <a:ext cx="3275860" cy="32758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인터넷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쇼핑몰을 이용하는 </a:t>
            </a:r>
            <a:r>
              <a:rPr lang="en-US" altLang="ko-KR" dirty="0" smtClean="0"/>
              <a:t>20~30</a:t>
            </a:r>
            <a:r>
              <a:rPr lang="ko-KR" altLang="en-US" dirty="0" err="1" smtClean="0"/>
              <a:t>대남성</a:t>
            </a:r>
            <a:endParaRPr lang="en-US" altLang="ko-KR" dirty="0" smtClean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xmlns="" id="{A98505CD-04C4-4A8B-B9A6-28C5AEE43560}"/>
              </a:ext>
            </a:extLst>
          </p:cNvPr>
          <p:cNvSpPr/>
          <p:nvPr/>
        </p:nvSpPr>
        <p:spPr>
          <a:xfrm>
            <a:off x="4458070" y="2243188"/>
            <a:ext cx="3275860" cy="32758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복잡함을 싫어하고 간편하게 </a:t>
            </a:r>
            <a:r>
              <a:rPr lang="ko-KR" altLang="en-US" dirty="0" err="1" smtClean="0"/>
              <a:t>이용하고싶은</a:t>
            </a:r>
            <a:r>
              <a:rPr lang="ko-KR" altLang="en-US" dirty="0" smtClean="0"/>
              <a:t> 이용자들</a:t>
            </a:r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xmlns="" id="{C070B6DE-9B0A-4B0F-86D0-6B7C1007CE3D}"/>
              </a:ext>
            </a:extLst>
          </p:cNvPr>
          <p:cNvSpPr/>
          <p:nvPr/>
        </p:nvSpPr>
        <p:spPr>
          <a:xfrm>
            <a:off x="8457115" y="2243188"/>
            <a:ext cx="3275860" cy="32758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컨셉으로</a:t>
            </a:r>
            <a:r>
              <a:rPr lang="ko-KR" altLang="en-US" smtClean="0"/>
              <a:t> 잡은 회색을 좋아하고 선호하는 고객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92470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166111" y="103722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733237" y="262581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디자인컨셉</a:t>
            </a:r>
            <a:endParaRPr lang="ko-KR" altLang="en-US" sz="28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345E0E0-1F2B-4A72-817A-ED948E875149}"/>
              </a:ext>
            </a:extLst>
          </p:cNvPr>
          <p:cNvSpPr txBox="1"/>
          <p:nvPr/>
        </p:nvSpPr>
        <p:spPr>
          <a:xfrm>
            <a:off x="2883982" y="421699"/>
            <a:ext cx="78206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</a:rPr>
              <a:t>  </a:t>
            </a:r>
            <a:r>
              <a:rPr lang="ko-KR" altLang="en-US" sz="1600" b="1" dirty="0">
                <a:solidFill>
                  <a:schemeClr val="bg1"/>
                </a:solidFill>
              </a:rPr>
              <a:t>컬러     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08915B05-1CE0-4E94-973A-D34902B2CE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84" y="1052736"/>
            <a:ext cx="5692963" cy="5437224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xmlns="" id="{2EC5BAF0-15D5-4802-A667-3D89032681F0}"/>
              </a:ext>
            </a:extLst>
          </p:cNvPr>
          <p:cNvSpPr/>
          <p:nvPr/>
        </p:nvSpPr>
        <p:spPr>
          <a:xfrm>
            <a:off x="4218189" y="2881114"/>
            <a:ext cx="1520632" cy="157364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6C61A704-430E-4EB8-9101-46FC6BC72682}"/>
              </a:ext>
            </a:extLst>
          </p:cNvPr>
          <p:cNvSpPr/>
          <p:nvPr/>
        </p:nvSpPr>
        <p:spPr>
          <a:xfrm>
            <a:off x="6499037" y="760253"/>
            <a:ext cx="79316" cy="3179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D00A03CE-F374-44EB-9ADF-547BF1FD71D2}"/>
              </a:ext>
            </a:extLst>
          </p:cNvPr>
          <p:cNvSpPr/>
          <p:nvPr/>
        </p:nvSpPr>
        <p:spPr>
          <a:xfrm>
            <a:off x="6587230" y="3885193"/>
            <a:ext cx="79316" cy="3179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6C3355B-CA82-4178-B0AA-4B1EEF1B0EBC}"/>
              </a:ext>
            </a:extLst>
          </p:cNvPr>
          <p:cNvSpPr txBox="1"/>
          <p:nvPr/>
        </p:nvSpPr>
        <p:spPr>
          <a:xfrm>
            <a:off x="6620898" y="734575"/>
            <a:ext cx="2513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/>
              <a:t>메인컬러</a:t>
            </a:r>
            <a:endParaRPr lang="ko-KR" altLang="en-US" b="1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6FA2FEC7-7C4C-4827-AD4D-CC95F2477A40}"/>
              </a:ext>
            </a:extLst>
          </p:cNvPr>
          <p:cNvSpPr/>
          <p:nvPr/>
        </p:nvSpPr>
        <p:spPr>
          <a:xfrm>
            <a:off x="6578353" y="1230363"/>
            <a:ext cx="4456591" cy="90027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4508F038-BAA9-4CB8-829E-1C263AAC83F1}"/>
              </a:ext>
            </a:extLst>
          </p:cNvPr>
          <p:cNvSpPr txBox="1"/>
          <p:nvPr/>
        </p:nvSpPr>
        <p:spPr>
          <a:xfrm>
            <a:off x="9907184" y="1758350"/>
            <a:ext cx="1127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#e6e4e9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E3A5D98D-8CC3-4EE3-8571-BA1A25928F33}"/>
              </a:ext>
            </a:extLst>
          </p:cNvPr>
          <p:cNvSpPr txBox="1"/>
          <p:nvPr/>
        </p:nvSpPr>
        <p:spPr>
          <a:xfrm>
            <a:off x="6587230" y="2257097"/>
            <a:ext cx="44477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단순한 </a:t>
            </a:r>
            <a:r>
              <a:rPr lang="ko-KR" altLang="en-US" sz="1600" dirty="0" err="1"/>
              <a:t>검은계열의</a:t>
            </a:r>
            <a:r>
              <a:rPr lang="ko-KR" altLang="en-US" sz="1600" dirty="0"/>
              <a:t> 컬러를 벗어나 흰색과 비슷해 밝고 은은한 컬러를 조합하기 위해 회색계열을 선택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36890A89-0054-4799-B4B5-C59E92F82437}"/>
              </a:ext>
            </a:extLst>
          </p:cNvPr>
          <p:cNvSpPr/>
          <p:nvPr/>
        </p:nvSpPr>
        <p:spPr>
          <a:xfrm>
            <a:off x="6741087" y="4335332"/>
            <a:ext cx="4229030" cy="31797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                                      #f8f8f8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1B20707A-58EF-45A0-87E2-4E868E9F07CF}"/>
              </a:ext>
            </a:extLst>
          </p:cNvPr>
          <p:cNvSpPr txBox="1"/>
          <p:nvPr/>
        </p:nvSpPr>
        <p:spPr>
          <a:xfrm>
            <a:off x="6794312" y="3885193"/>
            <a:ext cx="2513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서브컬러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0C8D7D8B-9100-4EE6-BBFE-EC570DA7C605}"/>
              </a:ext>
            </a:extLst>
          </p:cNvPr>
          <p:cNvSpPr/>
          <p:nvPr/>
        </p:nvSpPr>
        <p:spPr>
          <a:xfrm>
            <a:off x="6741087" y="4653309"/>
            <a:ext cx="4229030" cy="31797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                                       d7f2d3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2DC55A0C-6BFB-405E-83EA-2B00D1352A03}"/>
              </a:ext>
            </a:extLst>
          </p:cNvPr>
          <p:cNvSpPr txBox="1"/>
          <p:nvPr/>
        </p:nvSpPr>
        <p:spPr>
          <a:xfrm>
            <a:off x="6794312" y="5051624"/>
            <a:ext cx="41758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err="1"/>
              <a:t>메인의</a:t>
            </a:r>
            <a:r>
              <a:rPr lang="ko-KR" altLang="en-US" sz="1600" b="1" dirty="0"/>
              <a:t> 회색과 연두색을 </a:t>
            </a:r>
            <a:r>
              <a:rPr lang="ko-KR" altLang="en-US" sz="1600" b="1" dirty="0" err="1"/>
              <a:t>추가새</a:t>
            </a:r>
            <a:r>
              <a:rPr lang="ko-KR" altLang="en-US" sz="1600" b="1" dirty="0"/>
              <a:t> </a:t>
            </a:r>
            <a:r>
              <a:rPr lang="ko-KR" altLang="en-US" sz="1600" b="1" dirty="0" err="1"/>
              <a:t>깔끔해보이는</a:t>
            </a:r>
            <a:r>
              <a:rPr lang="ko-KR" altLang="en-US" sz="1600" b="1" dirty="0"/>
              <a:t> 메뉴 구성</a:t>
            </a:r>
            <a:endParaRPr lang="en-US" altLang="ko-KR" sz="1600" b="1" dirty="0"/>
          </a:p>
        </p:txBody>
      </p:sp>
    </p:spTree>
    <p:extLst>
      <p:ext uri="{BB962C8B-B14F-4D97-AF65-F5344CB8AC3E}">
        <p14:creationId xmlns:p14="http://schemas.microsoft.com/office/powerpoint/2010/main" val="1208643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166111" y="103722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733237" y="262581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디자인컨셉</a:t>
            </a:r>
            <a:endParaRPr lang="ko-KR" altLang="en-US" sz="28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345E0E0-1F2B-4A72-817A-ED948E875149}"/>
              </a:ext>
            </a:extLst>
          </p:cNvPr>
          <p:cNvSpPr txBox="1"/>
          <p:nvPr/>
        </p:nvSpPr>
        <p:spPr>
          <a:xfrm>
            <a:off x="2883982" y="421699"/>
            <a:ext cx="78206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</a:rPr>
              <a:t> </a:t>
            </a:r>
            <a:r>
              <a:rPr lang="ko-KR" altLang="en-US" sz="1600" b="1" dirty="0">
                <a:solidFill>
                  <a:schemeClr val="bg1"/>
                </a:solidFill>
              </a:rPr>
              <a:t>폰트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9D3BE060-A02C-4C22-8877-650EB2681C3D}"/>
              </a:ext>
            </a:extLst>
          </p:cNvPr>
          <p:cNvSpPr txBox="1"/>
          <p:nvPr/>
        </p:nvSpPr>
        <p:spPr>
          <a:xfrm>
            <a:off x="166111" y="934719"/>
            <a:ext cx="2799031" cy="1746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F0C3E400-4A37-49AE-B1DC-E9CE794E51DD}"/>
              </a:ext>
            </a:extLst>
          </p:cNvPr>
          <p:cNvSpPr/>
          <p:nvPr/>
        </p:nvSpPr>
        <p:spPr>
          <a:xfrm>
            <a:off x="166111" y="944660"/>
            <a:ext cx="126852" cy="4313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8344FB9-42E7-41A0-A0A5-4B2BA0B4AF11}"/>
              </a:ext>
            </a:extLst>
          </p:cNvPr>
          <p:cNvSpPr txBox="1"/>
          <p:nvPr/>
        </p:nvSpPr>
        <p:spPr>
          <a:xfrm>
            <a:off x="429284" y="1006707"/>
            <a:ext cx="2272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폰트</a:t>
            </a:r>
            <a:endParaRPr lang="en-US" altLang="ko-KR" b="1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B54C2EE2-E23A-4F35-9625-FDA8BED2A316}"/>
              </a:ext>
            </a:extLst>
          </p:cNvPr>
          <p:cNvSpPr/>
          <p:nvPr/>
        </p:nvSpPr>
        <p:spPr>
          <a:xfrm>
            <a:off x="2330389" y="2015232"/>
            <a:ext cx="3688671" cy="33575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A3CA0D2A-EF1D-498A-A237-C45B2843AC44}"/>
              </a:ext>
            </a:extLst>
          </p:cNvPr>
          <p:cNvSpPr/>
          <p:nvPr/>
        </p:nvSpPr>
        <p:spPr>
          <a:xfrm>
            <a:off x="2330389" y="2681056"/>
            <a:ext cx="3688671" cy="269177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"/>
              </a:rPr>
              <a:t>R</a:t>
            </a:r>
            <a:r>
              <a:rPr lang="ko-KR" altLang="en-US" dirty="0" err="1">
                <a:solidFill>
                  <a:schemeClr val="tx1"/>
                </a:solidFill>
                <a:latin typeface="나눔"/>
              </a:rPr>
              <a:t>가나다라마바사아자차카타파하</a:t>
            </a:r>
            <a:r>
              <a:rPr lang="en-US" altLang="ko-KR" dirty="0" err="1">
                <a:solidFill>
                  <a:schemeClr val="tx1"/>
                </a:solidFill>
                <a:latin typeface="나눔"/>
              </a:rPr>
              <a:t>abcdefghijklmnopqrstuwxyz</a:t>
            </a:r>
            <a:endParaRPr lang="en-US" altLang="ko-KR" dirty="0">
              <a:solidFill>
                <a:schemeClr val="tx1"/>
              </a:solidFill>
              <a:latin typeface="나눔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나눔"/>
              </a:rPr>
              <a:t>ABCDEFGHIJKLMNOPQRSTUWXYZ1234567890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나눔"/>
              </a:rPr>
              <a:t>!@#$%^&amp;*()?&lt;&gt;’’l;;.././&gt;&gt;&gt;!|\\</a:t>
            </a:r>
            <a:endParaRPr lang="ko-KR" altLang="en-US" dirty="0">
              <a:latin typeface="나눔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877EC53-2983-4353-86DA-03D6FB49B5C9}"/>
              </a:ext>
            </a:extLst>
          </p:cNvPr>
          <p:cNvSpPr txBox="1"/>
          <p:nvPr/>
        </p:nvSpPr>
        <p:spPr>
          <a:xfrm>
            <a:off x="3131253" y="2176794"/>
            <a:ext cx="2358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나눔 고딕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6FF7F8CE-2188-4B07-90D5-DB50AA4CB2A6}"/>
              </a:ext>
            </a:extLst>
          </p:cNvPr>
          <p:cNvSpPr/>
          <p:nvPr/>
        </p:nvSpPr>
        <p:spPr>
          <a:xfrm>
            <a:off x="7015970" y="2015232"/>
            <a:ext cx="3688671" cy="33575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ㄴ</a:t>
            </a:r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9169E10F-42BA-45AD-B0FD-939C04194F4E}"/>
              </a:ext>
            </a:extLst>
          </p:cNvPr>
          <p:cNvSpPr/>
          <p:nvPr/>
        </p:nvSpPr>
        <p:spPr>
          <a:xfrm>
            <a:off x="7015970" y="2681056"/>
            <a:ext cx="3688671" cy="269177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가나다라마바사아자차카타파하</a:t>
            </a:r>
            <a:r>
              <a:rPr lang="en-US" altLang="ko-KR" dirty="0" err="1">
                <a:solidFill>
                  <a:schemeClr val="tx1"/>
                </a:solidFill>
              </a:rPr>
              <a:t>abcdefghijklmnopqrstuwxyz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ABCDEFGHIJKLMNOPQRSTUWXYZ1234567890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!@#$%^&amp;*()?&lt;&gt;’’l;;.././&gt;&gt;&gt;!|\\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E4D971A7-192C-4B30-8E71-A8CA6D4A0991}"/>
              </a:ext>
            </a:extLst>
          </p:cNvPr>
          <p:cNvSpPr txBox="1"/>
          <p:nvPr/>
        </p:nvSpPr>
        <p:spPr>
          <a:xfrm>
            <a:off x="7681153" y="2163478"/>
            <a:ext cx="2358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나눔 고딕 </a:t>
            </a:r>
            <a:r>
              <a:rPr lang="en-US" altLang="ko-KR" dirty="0"/>
              <a:t>Bold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40A6F0B6-0B1A-4E3C-9D56-06D353B343D1}"/>
              </a:ext>
            </a:extLst>
          </p:cNvPr>
          <p:cNvSpPr txBox="1"/>
          <p:nvPr/>
        </p:nvSpPr>
        <p:spPr>
          <a:xfrm>
            <a:off x="4350058" y="5681709"/>
            <a:ext cx="4065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 </a:t>
            </a:r>
            <a:r>
              <a:rPr lang="ko-KR" altLang="en-US" dirty="0"/>
              <a:t>가독성 높고 진한 폰트로 선정</a:t>
            </a:r>
          </a:p>
        </p:txBody>
      </p:sp>
    </p:spTree>
    <p:extLst>
      <p:ext uri="{BB962C8B-B14F-4D97-AF65-F5344CB8AC3E}">
        <p14:creationId xmlns:p14="http://schemas.microsoft.com/office/powerpoint/2010/main" val="4210133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-103722"/>
            <a:ext cx="12192000" cy="69617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166111" y="103722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733237" y="262581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디자인컨셉</a:t>
            </a:r>
            <a:endParaRPr lang="ko-KR" altLang="en-US" sz="28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345E0E0-1F2B-4A72-817A-ED948E875149}"/>
              </a:ext>
            </a:extLst>
          </p:cNvPr>
          <p:cNvSpPr txBox="1"/>
          <p:nvPr/>
        </p:nvSpPr>
        <p:spPr>
          <a:xfrm>
            <a:off x="2841437" y="414740"/>
            <a:ext cx="78206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</a:rPr>
              <a:t>  </a:t>
            </a:r>
            <a:r>
              <a:rPr lang="ko-KR" altLang="en-US" sz="1600" b="1" dirty="0">
                <a:solidFill>
                  <a:schemeClr val="bg1"/>
                </a:solidFill>
              </a:rPr>
              <a:t>레이아웃      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04B6D9A2-6067-4B5E-B27E-35B9C27FB6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337" y="934720"/>
            <a:ext cx="2944461" cy="5951686"/>
          </a:xfrm>
          <a:prstGeom prst="rect">
            <a:avLst/>
          </a:prstGeom>
        </p:spPr>
      </p:pic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xmlns="" id="{C75C25CF-1D86-4438-AE58-4D93F0E101D3}"/>
              </a:ext>
            </a:extLst>
          </p:cNvPr>
          <p:cNvCxnSpPr/>
          <p:nvPr/>
        </p:nvCxnSpPr>
        <p:spPr>
          <a:xfrm flipH="1">
            <a:off x="4505960" y="970280"/>
            <a:ext cx="7467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74BED8FF-7B9D-4FE4-8F99-48D5EFCF36C9}"/>
              </a:ext>
            </a:extLst>
          </p:cNvPr>
          <p:cNvSpPr txBox="1"/>
          <p:nvPr/>
        </p:nvSpPr>
        <p:spPr>
          <a:xfrm>
            <a:off x="5242560" y="733574"/>
            <a:ext cx="2428240" cy="500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/>
              <a:t>Header</a:t>
            </a:r>
          </a:p>
          <a:p>
            <a:r>
              <a:rPr lang="ko-KR" altLang="en-US" sz="800" b="1" dirty="0"/>
              <a:t>상단영역을 </a:t>
            </a:r>
            <a:r>
              <a:rPr lang="ko-KR" altLang="en-US" sz="800" b="1" dirty="0" err="1"/>
              <a:t>넒게</a:t>
            </a:r>
            <a:r>
              <a:rPr lang="ko-KR" altLang="en-US" sz="800" b="1" dirty="0"/>
              <a:t> 잡고 로그인 회원가입기능 </a:t>
            </a:r>
            <a:endParaRPr lang="en-US" altLang="ko-KR" sz="800" b="1" dirty="0"/>
          </a:p>
          <a:p>
            <a:r>
              <a:rPr lang="ko-KR" altLang="en-US" sz="800" b="1" dirty="0"/>
              <a:t>사용자가 </a:t>
            </a:r>
            <a:r>
              <a:rPr lang="ko-KR" altLang="en-US" sz="800" b="1" dirty="0" err="1"/>
              <a:t>자주쓰는</a:t>
            </a:r>
            <a:r>
              <a:rPr lang="ko-KR" altLang="en-US" sz="800" b="1" dirty="0"/>
              <a:t> 목록은 오른쪽에 배치한다</a:t>
            </a:r>
            <a:r>
              <a:rPr lang="en-US" altLang="ko-KR" sz="800" b="1" dirty="0"/>
              <a:t>.</a:t>
            </a: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xmlns="" id="{D11268F4-15FE-4AB6-83E3-BF6D8ED7FBAD}"/>
              </a:ext>
            </a:extLst>
          </p:cNvPr>
          <p:cNvCxnSpPr/>
          <p:nvPr/>
        </p:nvCxnSpPr>
        <p:spPr>
          <a:xfrm flipH="1">
            <a:off x="4404360" y="1686560"/>
            <a:ext cx="6654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F162C8CF-FC4E-43A8-A6C4-730B4F87D0F4}"/>
              </a:ext>
            </a:extLst>
          </p:cNvPr>
          <p:cNvSpPr txBox="1"/>
          <p:nvPr/>
        </p:nvSpPr>
        <p:spPr>
          <a:xfrm>
            <a:off x="5120640" y="1376680"/>
            <a:ext cx="20777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400" b="1" dirty="0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xmlns="" id="{291F440A-DD4E-4316-A9B8-5B88F4C6740D}"/>
              </a:ext>
            </a:extLst>
          </p:cNvPr>
          <p:cNvCxnSpPr/>
          <p:nvPr/>
        </p:nvCxnSpPr>
        <p:spPr>
          <a:xfrm flipH="1">
            <a:off x="4455160" y="3117954"/>
            <a:ext cx="6654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FF147912-8031-4C71-85CE-FA46AFA46577}"/>
              </a:ext>
            </a:extLst>
          </p:cNvPr>
          <p:cNvSpPr txBox="1"/>
          <p:nvPr/>
        </p:nvSpPr>
        <p:spPr>
          <a:xfrm>
            <a:off x="5150898" y="2864038"/>
            <a:ext cx="20777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b="1" dirty="0"/>
              <a:t>Contents</a:t>
            </a:r>
          </a:p>
          <a:p>
            <a:r>
              <a:rPr lang="ko-KR" altLang="en-US" sz="900" b="1" dirty="0" err="1"/>
              <a:t>메인페이지에</a:t>
            </a:r>
            <a:r>
              <a:rPr lang="ko-KR" altLang="en-US" sz="900" b="1" dirty="0"/>
              <a:t> 카테고리 별로</a:t>
            </a:r>
            <a:endParaRPr lang="en-US" altLang="ko-KR" sz="900" b="1" dirty="0"/>
          </a:p>
          <a:p>
            <a:r>
              <a:rPr lang="ko-KR" altLang="en-US" sz="900" b="1" dirty="0"/>
              <a:t>배치하고 신상품 순으로 정렬한다</a:t>
            </a:r>
            <a:r>
              <a:rPr lang="en-US" altLang="ko-KR" sz="900" b="1" dirty="0" smtClean="0"/>
              <a:t>.</a:t>
            </a:r>
          </a:p>
          <a:p>
            <a:endParaRPr lang="en-US" altLang="ko-KR" sz="900" b="1" dirty="0"/>
          </a:p>
          <a:p>
            <a:r>
              <a:rPr lang="ko-KR" altLang="en-US" sz="900" b="1" dirty="0" err="1" smtClean="0"/>
              <a:t>상품칸은</a:t>
            </a:r>
            <a:r>
              <a:rPr lang="ko-KR" altLang="en-US" sz="900" b="1" dirty="0" smtClean="0"/>
              <a:t> </a:t>
            </a:r>
            <a:r>
              <a:rPr lang="en-US" altLang="ko-KR" sz="900" b="1" dirty="0" smtClean="0"/>
              <a:t>4x2</a:t>
            </a:r>
            <a:r>
              <a:rPr lang="ko-KR" altLang="en-US" sz="900" b="1" dirty="0" err="1" smtClean="0"/>
              <a:t>로하고</a:t>
            </a:r>
            <a:r>
              <a:rPr lang="ko-KR" altLang="en-US" sz="900" b="1" dirty="0" smtClean="0"/>
              <a:t> 카테고리를</a:t>
            </a:r>
            <a:endParaRPr lang="en-US" altLang="ko-KR" sz="900" b="1" dirty="0" smtClean="0"/>
          </a:p>
          <a:p>
            <a:endParaRPr lang="en-US" altLang="ko-KR" sz="900" b="1" dirty="0"/>
          </a:p>
          <a:p>
            <a:r>
              <a:rPr lang="ko-KR" altLang="en-US" sz="900" b="1" dirty="0" smtClean="0"/>
              <a:t>위쪽에 배치해 사용자가 다시 카테고리를 선택하러 위로 올라가는 것을 </a:t>
            </a:r>
            <a:endParaRPr lang="en-US" altLang="ko-KR" sz="900" b="1" dirty="0" smtClean="0"/>
          </a:p>
          <a:p>
            <a:endParaRPr lang="en-US" altLang="ko-KR" sz="900" b="1" dirty="0"/>
          </a:p>
          <a:p>
            <a:r>
              <a:rPr lang="ko-KR" altLang="en-US" sz="900" b="1" dirty="0" smtClean="0"/>
              <a:t>방지한다</a:t>
            </a:r>
            <a:r>
              <a:rPr lang="en-US" altLang="ko-KR" sz="900" b="1" dirty="0" smtClean="0"/>
              <a:t>. 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C6A80AED-71E3-47B6-B004-0AC7C1A72D82}"/>
              </a:ext>
            </a:extLst>
          </p:cNvPr>
          <p:cNvSpPr/>
          <p:nvPr/>
        </p:nvSpPr>
        <p:spPr>
          <a:xfrm>
            <a:off x="1787336" y="6443260"/>
            <a:ext cx="2944461" cy="51845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xmlns="" id="{6C5DE837-6712-4B8E-88D6-0BC66C47F492}"/>
              </a:ext>
            </a:extLst>
          </p:cNvPr>
          <p:cNvCxnSpPr/>
          <p:nvPr/>
        </p:nvCxnSpPr>
        <p:spPr>
          <a:xfrm flipH="1">
            <a:off x="4568190" y="5887720"/>
            <a:ext cx="468630" cy="5969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E580A5F8-1783-43DA-95C0-D7ECAC324231}"/>
              </a:ext>
            </a:extLst>
          </p:cNvPr>
          <p:cNvSpPr txBox="1"/>
          <p:nvPr/>
        </p:nvSpPr>
        <p:spPr>
          <a:xfrm>
            <a:off x="4987290" y="5040632"/>
            <a:ext cx="3371850" cy="838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Footer</a:t>
            </a:r>
          </a:p>
          <a:p>
            <a:r>
              <a:rPr lang="en-US" altLang="ko-KR" sz="1050" b="1" dirty="0"/>
              <a:t> </a:t>
            </a:r>
            <a:r>
              <a:rPr lang="en-US" altLang="ko-KR" sz="1050" b="1" dirty="0"/>
              <a:t> </a:t>
            </a:r>
            <a:r>
              <a:rPr lang="ko-KR" altLang="en-US" sz="1000" dirty="0" smtClean="0"/>
              <a:t>하단정보는 소비자에게 필요한 간단한 전화번호</a:t>
            </a:r>
            <a:endParaRPr lang="en-US" altLang="ko-KR" sz="1000" dirty="0" smtClean="0"/>
          </a:p>
          <a:p>
            <a:r>
              <a:rPr lang="en-US" altLang="ko-KR" sz="1000" dirty="0"/>
              <a:t> </a:t>
            </a:r>
            <a:r>
              <a:rPr lang="en-US" altLang="ko-KR" sz="1000" dirty="0" smtClean="0"/>
              <a:t> </a:t>
            </a:r>
            <a:r>
              <a:rPr lang="ko-KR" altLang="en-US" sz="1000" dirty="0" smtClean="0"/>
              <a:t>주소 계좌번호만 작성해 넣는다</a:t>
            </a:r>
            <a:r>
              <a:rPr lang="en-US" altLang="ko-KR" sz="1000" dirty="0" smtClean="0"/>
              <a:t>.</a:t>
            </a:r>
            <a:r>
              <a:rPr lang="ko-KR" altLang="en-US" sz="1000" dirty="0" smtClean="0"/>
              <a:t> </a:t>
            </a:r>
            <a:endParaRPr lang="en-US" altLang="ko-KR" sz="1000" dirty="0" smtClean="0"/>
          </a:p>
          <a:p>
            <a:r>
              <a:rPr lang="en-US" altLang="ko-KR" sz="1000" dirty="0"/>
              <a:t> </a:t>
            </a:r>
            <a:r>
              <a:rPr lang="en-US" altLang="ko-KR" sz="1000" dirty="0" smtClean="0"/>
              <a:t> </a:t>
            </a:r>
            <a:endParaRPr lang="en-US" altLang="ko-KR" sz="1000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xmlns="" id="{E2034540-C667-4EB7-9F03-649EC4A261D1}"/>
              </a:ext>
            </a:extLst>
          </p:cNvPr>
          <p:cNvSpPr/>
          <p:nvPr/>
        </p:nvSpPr>
        <p:spPr>
          <a:xfrm>
            <a:off x="1787336" y="934719"/>
            <a:ext cx="156269" cy="103718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F5CE3BC2-B243-42E9-82DC-0FDC107C0705}"/>
              </a:ext>
            </a:extLst>
          </p:cNvPr>
          <p:cNvSpPr txBox="1"/>
          <p:nvPr/>
        </p:nvSpPr>
        <p:spPr>
          <a:xfrm>
            <a:off x="7867286" y="2094597"/>
            <a:ext cx="17754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400" b="1" dirty="0"/>
          </a:p>
          <a:p>
            <a:endParaRPr lang="en-US" altLang="ko-KR" sz="1400" b="1" dirty="0"/>
          </a:p>
          <a:p>
            <a:endParaRPr lang="en-US" altLang="ko-KR" sz="12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74BED8FF-7B9D-4FE4-8F99-48D5EFCF36C9}"/>
              </a:ext>
            </a:extLst>
          </p:cNvPr>
          <p:cNvSpPr txBox="1"/>
          <p:nvPr/>
        </p:nvSpPr>
        <p:spPr>
          <a:xfrm>
            <a:off x="5195311" y="1486049"/>
            <a:ext cx="2428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b="1" dirty="0" smtClean="0"/>
              <a:t>Main visual</a:t>
            </a:r>
          </a:p>
          <a:p>
            <a:r>
              <a:rPr lang="en-US" altLang="ko-KR" sz="800" b="1" dirty="0"/>
              <a:t> </a:t>
            </a:r>
            <a:r>
              <a:rPr lang="ko-KR" altLang="en-US" sz="800" b="1" dirty="0" smtClean="0"/>
              <a:t>슬라이더 배너를 넣어 사용자가 원하는 상품을 </a:t>
            </a:r>
            <a:endParaRPr lang="en-US" altLang="ko-KR" sz="800" b="1" dirty="0" smtClean="0"/>
          </a:p>
          <a:p>
            <a:r>
              <a:rPr lang="ko-KR" altLang="en-US" sz="800" b="1" dirty="0" err="1" smtClean="0"/>
              <a:t>볼수있게</a:t>
            </a:r>
            <a:r>
              <a:rPr lang="ko-KR" altLang="en-US" sz="800" b="1" dirty="0" smtClean="0"/>
              <a:t> 하도록 설정한다</a:t>
            </a:r>
            <a:r>
              <a:rPr lang="en-US" altLang="ko-KR" sz="800" b="1" dirty="0" smtClean="0"/>
              <a:t>.</a:t>
            </a:r>
            <a:endParaRPr lang="en-US" altLang="ko-KR" sz="800" b="1" dirty="0"/>
          </a:p>
        </p:txBody>
      </p:sp>
    </p:spTree>
    <p:extLst>
      <p:ext uri="{BB962C8B-B14F-4D97-AF65-F5344CB8AC3E}">
        <p14:creationId xmlns:p14="http://schemas.microsoft.com/office/powerpoint/2010/main" val="14191039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3" name="타원 2"/>
          <p:cNvSpPr/>
          <p:nvPr/>
        </p:nvSpPr>
        <p:spPr>
          <a:xfrm>
            <a:off x="3971925" y="1295400"/>
            <a:ext cx="4248150" cy="40433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 smtClean="0"/>
              <a:t>감사합니다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626611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A5137E8F-040A-4DA8-B6CA-B7FB58B32C68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97C29A1E-73F6-46B3-A689-A79E357743B8}"/>
              </a:ext>
            </a:extLst>
          </p:cNvPr>
          <p:cNvSpPr/>
          <p:nvPr/>
        </p:nvSpPr>
        <p:spPr>
          <a:xfrm flipV="1">
            <a:off x="1589103" y="2661387"/>
            <a:ext cx="2698812" cy="457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A2EDE72E-A2BA-4C2F-9A50-8DFEC44D0DC8}"/>
              </a:ext>
            </a:extLst>
          </p:cNvPr>
          <p:cNvSpPr/>
          <p:nvPr/>
        </p:nvSpPr>
        <p:spPr>
          <a:xfrm flipV="1">
            <a:off x="1589103" y="3622573"/>
            <a:ext cx="2698812" cy="457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C89D8E7-A543-4AA4-AE57-FE17368E637D}"/>
              </a:ext>
            </a:extLst>
          </p:cNvPr>
          <p:cNvSpPr txBox="1"/>
          <p:nvPr/>
        </p:nvSpPr>
        <p:spPr>
          <a:xfrm>
            <a:off x="2099310" y="2602457"/>
            <a:ext cx="2506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r>
              <a:rPr lang="ko-KR" altLang="en-US" sz="3600" dirty="0">
                <a:solidFill>
                  <a:schemeClr val="bg1"/>
                </a:solidFill>
              </a:rPr>
              <a:t>목차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72123EC-323A-43EC-94B8-8DEB67549835}"/>
              </a:ext>
            </a:extLst>
          </p:cNvPr>
          <p:cNvSpPr txBox="1"/>
          <p:nvPr/>
        </p:nvSpPr>
        <p:spPr>
          <a:xfrm>
            <a:off x="6492240" y="570602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00B3FB87-54EB-4FC4-83B7-2DDF83A35688}"/>
              </a:ext>
            </a:extLst>
          </p:cNvPr>
          <p:cNvSpPr txBox="1"/>
          <p:nvPr/>
        </p:nvSpPr>
        <p:spPr>
          <a:xfrm>
            <a:off x="6985000" y="724491"/>
            <a:ext cx="4185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쇼핑몰분석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220F5C72-D0F1-4C6F-89FA-91648E545C6D}"/>
              </a:ext>
            </a:extLst>
          </p:cNvPr>
          <p:cNvSpPr txBox="1"/>
          <p:nvPr/>
        </p:nvSpPr>
        <p:spPr>
          <a:xfrm>
            <a:off x="6563360" y="1454651"/>
            <a:ext cx="5029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  </a:t>
            </a:r>
            <a:r>
              <a:rPr lang="ko-KR" alt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벤치마킹</a:t>
            </a:r>
            <a:endParaRPr lang="ko-KR" altLang="en-US" sz="44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FD546F9C-A539-42AB-AD61-BF60E5D99342}"/>
              </a:ext>
            </a:extLst>
          </p:cNvPr>
          <p:cNvSpPr txBox="1"/>
          <p:nvPr/>
        </p:nvSpPr>
        <p:spPr>
          <a:xfrm>
            <a:off x="6492240" y="2348419"/>
            <a:ext cx="5029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3  </a:t>
            </a:r>
            <a:r>
              <a:rPr lang="ko-KR" altLang="en-US" sz="28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디자인컨셉</a:t>
            </a:r>
            <a:endParaRPr lang="ko-KR" altLang="en-US" sz="44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6470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558800" y="180667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1087120" y="334556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쇼핑몰분석    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9086A02-E5E0-4DE4-8D74-961399772ACA}"/>
              </a:ext>
            </a:extLst>
          </p:cNvPr>
          <p:cNvSpPr txBox="1"/>
          <p:nvPr/>
        </p:nvSpPr>
        <p:spPr>
          <a:xfrm>
            <a:off x="3195320" y="488444"/>
            <a:ext cx="61056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>
                <a:solidFill>
                  <a:schemeClr val="bg1"/>
                </a:solidFill>
              </a:rPr>
              <a:t>CENTCLO </a:t>
            </a:r>
            <a:r>
              <a:rPr lang="ko-KR" altLang="en-US" sz="1800" b="1" dirty="0">
                <a:solidFill>
                  <a:schemeClr val="bg1"/>
                </a:solidFill>
              </a:rPr>
              <a:t>소개 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5540A8D2-FDAD-41F5-AB4F-5B7E8DD3C402}"/>
              </a:ext>
            </a:extLst>
          </p:cNvPr>
          <p:cNvSpPr/>
          <p:nvPr/>
        </p:nvSpPr>
        <p:spPr>
          <a:xfrm>
            <a:off x="670560" y="1011664"/>
            <a:ext cx="54864" cy="27459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5D6C0E60-3CEA-42A9-9C3E-B973F22E7319}"/>
              </a:ext>
            </a:extLst>
          </p:cNvPr>
          <p:cNvSpPr/>
          <p:nvPr/>
        </p:nvSpPr>
        <p:spPr>
          <a:xfrm>
            <a:off x="670560" y="1415524"/>
            <a:ext cx="54864" cy="27459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79513C7-F31A-406D-B216-40E024C74647}"/>
              </a:ext>
            </a:extLst>
          </p:cNvPr>
          <p:cNvSpPr txBox="1"/>
          <p:nvPr/>
        </p:nvSpPr>
        <p:spPr>
          <a:xfrm>
            <a:off x="920496" y="1091184"/>
            <a:ext cx="2694432" cy="658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78AF0D1-DBD0-41DF-8B5E-ACE55FD133F1}"/>
              </a:ext>
            </a:extLst>
          </p:cNvPr>
          <p:cNvSpPr txBox="1"/>
          <p:nvPr/>
        </p:nvSpPr>
        <p:spPr>
          <a:xfrm>
            <a:off x="774192" y="1011664"/>
            <a:ext cx="5634228" cy="737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rgbClr val="FF6699"/>
                </a:solidFill>
              </a:rPr>
              <a:t>선정 쇼핑몰  </a:t>
            </a:r>
            <a:r>
              <a:rPr lang="en-US" altLang="ko-KR" sz="1400" b="1" dirty="0"/>
              <a:t>CENTCLO(</a:t>
            </a:r>
            <a:r>
              <a:rPr lang="ko-KR" altLang="en-US" sz="1400" b="1" dirty="0" err="1"/>
              <a:t>센트클로</a:t>
            </a:r>
            <a:r>
              <a:rPr lang="en-US" altLang="ko-KR" sz="1400" b="1" dirty="0"/>
              <a:t>),</a:t>
            </a:r>
            <a:r>
              <a:rPr lang="en-US" altLang="ko-KR" sz="1400" dirty="0">
                <a:hlinkClick r:id="rId2"/>
              </a:rPr>
              <a:t>http://centclo.com/</a:t>
            </a:r>
            <a:r>
              <a:rPr lang="ko-KR" altLang="en-US" sz="1400" b="1" dirty="0">
                <a:solidFill>
                  <a:srgbClr val="FF6699"/>
                </a:solidFill>
              </a:rPr>
              <a:t> </a:t>
            </a:r>
            <a:endParaRPr lang="en-US" altLang="ko-KR" sz="1400" b="1" dirty="0">
              <a:solidFill>
                <a:srgbClr val="FF6699"/>
              </a:solidFill>
            </a:endParaRPr>
          </a:p>
          <a:p>
            <a:endParaRPr lang="en-US" altLang="ko-KR" sz="1400" b="1" dirty="0">
              <a:solidFill>
                <a:srgbClr val="FF6699"/>
              </a:solidFill>
            </a:endParaRPr>
          </a:p>
          <a:p>
            <a:r>
              <a:rPr lang="ko-KR" altLang="en-US" sz="1400" b="1" dirty="0">
                <a:solidFill>
                  <a:srgbClr val="FF6699"/>
                </a:solidFill>
              </a:rPr>
              <a:t>쇼핑몰 타겟 </a:t>
            </a:r>
            <a:r>
              <a:rPr lang="ko-KR" altLang="en-US" sz="1400" b="1" dirty="0" err="1"/>
              <a:t>메인타겟</a:t>
            </a:r>
            <a:r>
              <a:rPr lang="en-US" altLang="ko-KR" sz="1400" b="1" dirty="0"/>
              <a:t>:</a:t>
            </a:r>
            <a:r>
              <a:rPr lang="ko-KR" altLang="en-US" sz="1400" b="1" dirty="0"/>
              <a:t> </a:t>
            </a:r>
            <a:r>
              <a:rPr lang="en-US" altLang="ko-KR" sz="1400" b="1" dirty="0"/>
              <a:t>10</a:t>
            </a:r>
            <a:r>
              <a:rPr lang="ko-KR" altLang="en-US" sz="1400" b="1" dirty="0"/>
              <a:t>대에서 </a:t>
            </a:r>
            <a:r>
              <a:rPr lang="en-US" altLang="ko-KR" sz="1400" b="1" dirty="0"/>
              <a:t>20</a:t>
            </a:r>
            <a:r>
              <a:rPr lang="ko-KR" altLang="en-US" sz="1400" b="1" dirty="0"/>
              <a:t>대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남성</a:t>
            </a:r>
            <a:r>
              <a:rPr lang="en-US" altLang="ko-KR" sz="1400" b="1" dirty="0"/>
              <a:t>, </a:t>
            </a:r>
            <a:r>
              <a:rPr lang="ko-KR" altLang="en-US" sz="1400" b="1" dirty="0" err="1"/>
              <a:t>서브타겟</a:t>
            </a:r>
            <a:r>
              <a:rPr lang="en-US" altLang="ko-KR" sz="1400" b="1" dirty="0"/>
              <a:t>:3040</a:t>
            </a:r>
            <a:r>
              <a:rPr lang="ko-KR" altLang="en-US" sz="1400" b="1" dirty="0"/>
              <a:t>남성</a:t>
            </a:r>
            <a:endParaRPr lang="ko-KR" altLang="en-US" sz="1400" b="1" dirty="0">
              <a:solidFill>
                <a:srgbClr val="FF6699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0FCDAB97-6FCB-433C-992A-20DEE9C67C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2062298"/>
            <a:ext cx="9147858" cy="442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395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558800" y="180667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1087120" y="372182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쇼핑몰분석    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9086A02-E5E0-4DE4-8D74-961399772ACA}"/>
              </a:ext>
            </a:extLst>
          </p:cNvPr>
          <p:cNvSpPr txBox="1"/>
          <p:nvPr/>
        </p:nvSpPr>
        <p:spPr>
          <a:xfrm>
            <a:off x="3195320" y="488444"/>
            <a:ext cx="61056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>
                <a:solidFill>
                  <a:schemeClr val="bg1"/>
                </a:solidFill>
              </a:rPr>
              <a:t>문제점 분석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79513C7-F31A-406D-B216-40E024C74647}"/>
              </a:ext>
            </a:extLst>
          </p:cNvPr>
          <p:cNvSpPr txBox="1"/>
          <p:nvPr/>
        </p:nvSpPr>
        <p:spPr>
          <a:xfrm>
            <a:off x="920496" y="1091184"/>
            <a:ext cx="2694432" cy="658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0FCDAB97-6FCB-433C-992A-20DEE9C67C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037" y="974038"/>
            <a:ext cx="11398384" cy="551178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2D17CDCB-9DF4-41B0-85CE-365EAD9A65FC}"/>
              </a:ext>
            </a:extLst>
          </p:cNvPr>
          <p:cNvSpPr/>
          <p:nvPr/>
        </p:nvSpPr>
        <p:spPr>
          <a:xfrm>
            <a:off x="2068497" y="1615736"/>
            <a:ext cx="4216893" cy="487008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xmlns="" id="{11FBCD87-B31E-4470-B098-6373F8CC80E7}"/>
              </a:ext>
            </a:extLst>
          </p:cNvPr>
          <p:cNvCxnSpPr/>
          <p:nvPr/>
        </p:nvCxnSpPr>
        <p:spPr>
          <a:xfrm flipV="1">
            <a:off x="5211192" y="790868"/>
            <a:ext cx="665825" cy="8602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B5DBFD6E-42BA-493F-8143-A1CC71038001}"/>
              </a:ext>
            </a:extLst>
          </p:cNvPr>
          <p:cNvSpPr txBox="1"/>
          <p:nvPr/>
        </p:nvSpPr>
        <p:spPr>
          <a:xfrm>
            <a:off x="5941660" y="430331"/>
            <a:ext cx="33965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01 </a:t>
            </a:r>
            <a:r>
              <a:rPr lang="ko-KR" altLang="en-US" sz="1400" b="1" dirty="0" err="1"/>
              <a:t>메인페이지를</a:t>
            </a:r>
            <a:r>
              <a:rPr lang="ko-KR" altLang="en-US" sz="1400" b="1" dirty="0"/>
              <a:t> 차지하는 </a:t>
            </a:r>
            <a:endParaRPr lang="en-US" altLang="ko-KR" sz="1400" b="1" dirty="0"/>
          </a:p>
          <a:p>
            <a:r>
              <a:rPr lang="ko-KR" altLang="en-US" sz="1400" b="1" dirty="0" err="1"/>
              <a:t>큰이미지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A3C619D9-970C-470B-B479-1DA36CAF5983}"/>
              </a:ext>
            </a:extLst>
          </p:cNvPr>
          <p:cNvSpPr/>
          <p:nvPr/>
        </p:nvSpPr>
        <p:spPr>
          <a:xfrm>
            <a:off x="6968971" y="1367161"/>
            <a:ext cx="4110361" cy="294738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xmlns="" id="{E9B3DBFE-88C4-4BF5-B946-B4A799E651C8}"/>
              </a:ext>
            </a:extLst>
          </p:cNvPr>
          <p:cNvCxnSpPr/>
          <p:nvPr/>
        </p:nvCxnSpPr>
        <p:spPr>
          <a:xfrm flipH="1" flipV="1">
            <a:off x="9028590" y="4492101"/>
            <a:ext cx="374254" cy="796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1CC225D6-B410-4AB7-A543-72AC3A54E60E}"/>
              </a:ext>
            </a:extLst>
          </p:cNvPr>
          <p:cNvSpPr txBox="1"/>
          <p:nvPr/>
        </p:nvSpPr>
        <p:spPr>
          <a:xfrm>
            <a:off x="8831011" y="5490839"/>
            <a:ext cx="30295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02.</a:t>
            </a:r>
            <a:r>
              <a:rPr lang="ko-KR" altLang="en-US" sz="1400" b="1" dirty="0" err="1"/>
              <a:t>메인페이지에만</a:t>
            </a:r>
            <a:r>
              <a:rPr lang="ko-KR" altLang="en-US" sz="1400" b="1" dirty="0"/>
              <a:t> 존재하는 </a:t>
            </a:r>
            <a:endParaRPr lang="en-US" altLang="ko-KR" sz="1400" b="1" dirty="0"/>
          </a:p>
          <a:p>
            <a:r>
              <a:rPr lang="ko-KR" altLang="en-US" sz="1400" b="1" dirty="0"/>
              <a:t>카테고리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7A1AAF2B-5EEE-436B-8D1E-E656CC536BD6}"/>
              </a:ext>
            </a:extLst>
          </p:cNvPr>
          <p:cNvSpPr/>
          <p:nvPr/>
        </p:nvSpPr>
        <p:spPr>
          <a:xfrm>
            <a:off x="807868" y="5279129"/>
            <a:ext cx="834501" cy="7964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xmlns="" id="{22598C34-64CF-4817-B0AB-9715F5EEE496}"/>
              </a:ext>
            </a:extLst>
          </p:cNvPr>
          <p:cNvCxnSpPr/>
          <p:nvPr/>
        </p:nvCxnSpPr>
        <p:spPr>
          <a:xfrm flipH="1">
            <a:off x="1384916" y="3959441"/>
            <a:ext cx="97655" cy="1038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615B0F8F-8543-4BF6-8230-5CEAC48A2C6D}"/>
              </a:ext>
            </a:extLst>
          </p:cNvPr>
          <p:cNvSpPr txBox="1"/>
          <p:nvPr/>
        </p:nvSpPr>
        <p:spPr>
          <a:xfrm>
            <a:off x="1153408" y="3301073"/>
            <a:ext cx="23266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03.</a:t>
            </a:r>
            <a:r>
              <a:rPr lang="ko-KR" altLang="en-US" sz="1400" b="1" dirty="0"/>
              <a:t>한곳에만 따로 </a:t>
            </a:r>
            <a:r>
              <a:rPr lang="ko-KR" altLang="en-US" sz="1400" b="1" dirty="0" err="1"/>
              <a:t>떨어저</a:t>
            </a:r>
            <a:r>
              <a:rPr lang="ko-KR" altLang="en-US" sz="1400" b="1" dirty="0"/>
              <a:t> </a:t>
            </a:r>
            <a:endParaRPr lang="en-US" altLang="ko-KR" sz="1400" b="1" dirty="0"/>
          </a:p>
          <a:p>
            <a:r>
              <a:rPr lang="ko-KR" altLang="en-US" sz="1400" b="1" dirty="0"/>
              <a:t>배치한 </a:t>
            </a:r>
            <a:r>
              <a:rPr lang="ko-KR" altLang="en-US" sz="1400" b="1" dirty="0" err="1"/>
              <a:t>검색창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88396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558800" y="180667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1087120" y="372182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쇼핑몰분석    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9086A02-E5E0-4DE4-8D74-961399772ACA}"/>
              </a:ext>
            </a:extLst>
          </p:cNvPr>
          <p:cNvSpPr txBox="1"/>
          <p:nvPr/>
        </p:nvSpPr>
        <p:spPr>
          <a:xfrm>
            <a:off x="3195320" y="488444"/>
            <a:ext cx="61056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>
                <a:solidFill>
                  <a:schemeClr val="bg1"/>
                </a:solidFill>
              </a:rPr>
              <a:t>문제점 분석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79513C7-F31A-406D-B216-40E024C74647}"/>
              </a:ext>
            </a:extLst>
          </p:cNvPr>
          <p:cNvSpPr txBox="1"/>
          <p:nvPr/>
        </p:nvSpPr>
        <p:spPr>
          <a:xfrm>
            <a:off x="920496" y="1091184"/>
            <a:ext cx="2694432" cy="658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5332F3B5-2DA6-4D2A-B1F3-949A98738D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1382" y="1015410"/>
            <a:ext cx="6547082" cy="584259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4AC32382-927A-4CEB-817D-26D8945130EF}"/>
              </a:ext>
            </a:extLst>
          </p:cNvPr>
          <p:cNvSpPr/>
          <p:nvPr/>
        </p:nvSpPr>
        <p:spPr>
          <a:xfrm>
            <a:off x="4183380" y="1011664"/>
            <a:ext cx="5755084" cy="37660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xmlns="" id="{322BE605-298E-438D-878F-188B02CBA53B}"/>
              </a:ext>
            </a:extLst>
          </p:cNvPr>
          <p:cNvCxnSpPr/>
          <p:nvPr/>
        </p:nvCxnSpPr>
        <p:spPr>
          <a:xfrm>
            <a:off x="3391382" y="2537986"/>
            <a:ext cx="662458" cy="4267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6FF9FF0D-2A6D-46C8-B79F-1B3E8433490A}"/>
              </a:ext>
            </a:extLst>
          </p:cNvPr>
          <p:cNvSpPr txBox="1"/>
          <p:nvPr/>
        </p:nvSpPr>
        <p:spPr>
          <a:xfrm>
            <a:off x="1643862" y="1500108"/>
            <a:ext cx="155145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1"/>
                </a:solidFill>
              </a:rPr>
              <a:t>04</a:t>
            </a:r>
            <a:r>
              <a:rPr lang="en-US" altLang="ko-KR" b="1" dirty="0"/>
              <a:t>.</a:t>
            </a:r>
            <a:r>
              <a:rPr lang="ko-KR" altLang="en-US" sz="1400" b="1" dirty="0" err="1" smtClean="0"/>
              <a:t>어떤색상이포함되어있는지</a:t>
            </a:r>
            <a:r>
              <a:rPr lang="ko-KR" altLang="en-US" sz="1400" b="1" dirty="0" smtClean="0"/>
              <a:t> </a:t>
            </a:r>
            <a:r>
              <a:rPr lang="ko-KR" altLang="en-US" sz="1400" b="1" dirty="0" err="1" smtClean="0"/>
              <a:t>알수없는설명</a:t>
            </a:r>
            <a:endParaRPr lang="ko-KR" alt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4350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558800" y="180667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1087120" y="372182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쇼핑몰분석    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9086A02-E5E0-4DE4-8D74-961399772ACA}"/>
              </a:ext>
            </a:extLst>
          </p:cNvPr>
          <p:cNvSpPr txBox="1"/>
          <p:nvPr/>
        </p:nvSpPr>
        <p:spPr>
          <a:xfrm>
            <a:off x="3195320" y="488444"/>
            <a:ext cx="61056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>
                <a:solidFill>
                  <a:schemeClr val="bg1"/>
                </a:solidFill>
              </a:rPr>
              <a:t>문제점 분석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79513C7-F31A-406D-B216-40E024C74647}"/>
              </a:ext>
            </a:extLst>
          </p:cNvPr>
          <p:cNvSpPr txBox="1"/>
          <p:nvPr/>
        </p:nvSpPr>
        <p:spPr>
          <a:xfrm>
            <a:off x="920495" y="1091184"/>
            <a:ext cx="4210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CENTCLO </a:t>
            </a:r>
            <a:r>
              <a:rPr lang="ko-KR" altLang="en-US" b="1" dirty="0">
                <a:solidFill>
                  <a:schemeClr val="bg1"/>
                </a:solidFill>
              </a:rPr>
              <a:t>웹사이트의 문제점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E4E1D1AE-A821-42C9-A81A-B4A7FD3E10F4}"/>
              </a:ext>
            </a:extLst>
          </p:cNvPr>
          <p:cNvSpPr/>
          <p:nvPr/>
        </p:nvSpPr>
        <p:spPr>
          <a:xfrm>
            <a:off x="692458" y="1091184"/>
            <a:ext cx="142043" cy="4979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BE1EB0EA-047E-4F05-B1C7-E709CCA8DA14}"/>
              </a:ext>
            </a:extLst>
          </p:cNvPr>
          <p:cNvSpPr txBox="1"/>
          <p:nvPr/>
        </p:nvSpPr>
        <p:spPr>
          <a:xfrm>
            <a:off x="1087119" y="1686756"/>
            <a:ext cx="102319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1.</a:t>
            </a:r>
            <a:r>
              <a:rPr lang="ko-KR" altLang="en-US" sz="1600" dirty="0" err="1"/>
              <a:t>메인페이지의</a:t>
            </a:r>
            <a:r>
              <a:rPr lang="ko-KR" altLang="en-US" sz="1600" dirty="0"/>
              <a:t> 이미지 사진이 차지하는 크기가 큼</a:t>
            </a:r>
            <a:r>
              <a:rPr lang="en-US" altLang="ko-KR" sz="1600" dirty="0"/>
              <a:t>.</a:t>
            </a:r>
          </a:p>
          <a:p>
            <a:r>
              <a:rPr lang="en-US" altLang="ko-KR" sz="1600" dirty="0"/>
              <a:t>2.</a:t>
            </a:r>
            <a:r>
              <a:rPr lang="ko-KR" altLang="en-US" sz="1600" dirty="0" err="1"/>
              <a:t>메인페이지에서</a:t>
            </a:r>
            <a:r>
              <a:rPr lang="ko-KR" altLang="en-US" sz="1600" dirty="0"/>
              <a:t> 서브페이지로 </a:t>
            </a:r>
            <a:r>
              <a:rPr lang="ko-KR" altLang="en-US" sz="1600" dirty="0" err="1"/>
              <a:t>이동할때</a:t>
            </a:r>
            <a:r>
              <a:rPr lang="ko-KR" altLang="en-US" sz="1600" dirty="0"/>
              <a:t> 카테고리가 따라오지않아 이동시 다시 스크롤을 </a:t>
            </a:r>
            <a:r>
              <a:rPr lang="ko-KR" altLang="en-US" sz="1600" dirty="0" err="1"/>
              <a:t>올려야하는</a:t>
            </a:r>
            <a:r>
              <a:rPr lang="ko-KR" altLang="en-US" sz="1600" dirty="0"/>
              <a:t> 불편함</a:t>
            </a:r>
            <a:endParaRPr lang="en-US" altLang="ko-KR" sz="1600" dirty="0"/>
          </a:p>
          <a:p>
            <a:r>
              <a:rPr lang="en-US" altLang="ko-KR" sz="1600" dirty="0"/>
              <a:t>3.</a:t>
            </a:r>
            <a:r>
              <a:rPr lang="ko-KR" altLang="en-US" sz="1600" dirty="0"/>
              <a:t>카테고리가 깔끔하게 정렬되지않고 따로따로 떨어져 </a:t>
            </a:r>
            <a:r>
              <a:rPr lang="ko-KR" altLang="en-US" sz="1600" dirty="0" err="1"/>
              <a:t>배치되어있음</a:t>
            </a:r>
            <a:endParaRPr lang="en-US" altLang="ko-KR" sz="1600" dirty="0"/>
          </a:p>
          <a:p>
            <a:r>
              <a:rPr lang="en-US" altLang="ko-KR" sz="1600" dirty="0"/>
              <a:t>4.</a:t>
            </a:r>
            <a:r>
              <a:rPr lang="ko-KR" altLang="en-US" sz="1600" dirty="0"/>
              <a:t>상품의 컬러를 </a:t>
            </a:r>
            <a:r>
              <a:rPr lang="ko-KR" altLang="en-US" sz="1600" dirty="0" err="1"/>
              <a:t>메인페이지에서</a:t>
            </a:r>
            <a:r>
              <a:rPr lang="ko-KR" altLang="en-US" sz="1600" dirty="0"/>
              <a:t> </a:t>
            </a:r>
            <a:r>
              <a:rPr lang="ko-KR" altLang="en-US" sz="1600" dirty="0" err="1"/>
              <a:t>미리볼수없고</a:t>
            </a:r>
            <a:r>
              <a:rPr lang="ko-KR" altLang="en-US" sz="1600" dirty="0"/>
              <a:t> </a:t>
            </a:r>
            <a:r>
              <a:rPr lang="ko-KR" altLang="en-US" sz="1600" dirty="0" err="1"/>
              <a:t>직접들어가서</a:t>
            </a:r>
            <a:r>
              <a:rPr lang="ko-KR" altLang="en-US" sz="1600" dirty="0"/>
              <a:t> 확인해야한다</a:t>
            </a:r>
            <a:r>
              <a:rPr lang="en-US" altLang="ko-KR" sz="1600" dirty="0"/>
              <a:t>. </a:t>
            </a:r>
          </a:p>
          <a:p>
            <a:endParaRPr lang="ko-KR" altLang="en-US" sz="1600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F316F84C-27A0-4EF8-A6CB-8E48B106AD38}"/>
              </a:ext>
            </a:extLst>
          </p:cNvPr>
          <p:cNvSpPr/>
          <p:nvPr/>
        </p:nvSpPr>
        <p:spPr>
          <a:xfrm>
            <a:off x="692458" y="3187953"/>
            <a:ext cx="142043" cy="4979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EAECB4A5-7014-4C2F-A334-1399096E836D}"/>
              </a:ext>
            </a:extLst>
          </p:cNvPr>
          <p:cNvSpPr txBox="1"/>
          <p:nvPr/>
        </p:nvSpPr>
        <p:spPr>
          <a:xfrm>
            <a:off x="961194" y="3320249"/>
            <a:ext cx="9317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리뉴얼 방향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  </a:t>
            </a:r>
            <a:r>
              <a:rPr lang="en-US" altLang="ko-KR" dirty="0"/>
              <a:t>1.</a:t>
            </a:r>
            <a:r>
              <a:rPr lang="ko-KR" altLang="en-US" dirty="0" err="1"/>
              <a:t>메인페이지의</a:t>
            </a:r>
            <a:r>
              <a:rPr lang="ko-KR" altLang="en-US" dirty="0"/>
              <a:t> 불필요한 이미지를 지우고 </a:t>
            </a:r>
            <a:r>
              <a:rPr lang="ko-KR" altLang="en-US" dirty="0" err="1"/>
              <a:t>광고사진으로대체</a:t>
            </a:r>
            <a:endParaRPr lang="en-US" altLang="ko-KR" dirty="0"/>
          </a:p>
          <a:p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/>
              <a:t> 2.</a:t>
            </a:r>
            <a:r>
              <a:rPr lang="ko-KR" altLang="en-US" dirty="0" err="1"/>
              <a:t>메인인페이지에서</a:t>
            </a:r>
            <a:r>
              <a:rPr lang="ko-KR" altLang="en-US" dirty="0"/>
              <a:t> 스크롤을 </a:t>
            </a:r>
            <a:r>
              <a:rPr lang="ko-KR" altLang="en-US" dirty="0" err="1"/>
              <a:t>내릴떄</a:t>
            </a:r>
            <a:r>
              <a:rPr lang="ko-KR" altLang="en-US" dirty="0"/>
              <a:t> 메뉴바가 따라오도록 네비게이션 설계</a:t>
            </a:r>
            <a:endParaRPr lang="en-US" altLang="ko-KR" dirty="0"/>
          </a:p>
          <a:p>
            <a:r>
              <a:rPr lang="en-US" altLang="ko-KR" dirty="0"/>
              <a:t>  3.</a:t>
            </a:r>
            <a:r>
              <a:rPr lang="ko-KR" altLang="en-US" dirty="0"/>
              <a:t>카테고리를 종류별로 </a:t>
            </a:r>
            <a:r>
              <a:rPr lang="ko-KR" altLang="en-US" dirty="0" err="1"/>
              <a:t>정리할수있는</a:t>
            </a:r>
            <a:r>
              <a:rPr lang="ko-KR" altLang="en-US" dirty="0"/>
              <a:t> 박스 </a:t>
            </a:r>
            <a:r>
              <a:rPr lang="ko-KR" altLang="en-US" dirty="0" smtClean="0"/>
              <a:t>생성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dirty="0" smtClean="0"/>
              <a:t> </a:t>
            </a:r>
            <a:r>
              <a:rPr lang="en-US" altLang="ko-KR" dirty="0"/>
              <a:t>	</a:t>
            </a:r>
            <a:r>
              <a:rPr lang="ko-KR" alt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458777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894080" y="1715551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1407160" y="1869439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벤치마킹     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345E0E0-1F2B-4A72-817A-ED948E875149}"/>
              </a:ext>
            </a:extLst>
          </p:cNvPr>
          <p:cNvSpPr txBox="1"/>
          <p:nvPr/>
        </p:nvSpPr>
        <p:spPr>
          <a:xfrm>
            <a:off x="3557905" y="2028557"/>
            <a:ext cx="78206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</a:rPr>
              <a:t>   SWIB       </a:t>
            </a:r>
            <a:r>
              <a:rPr lang="ko-KR" altLang="en-US" sz="1600" b="1" dirty="0" err="1">
                <a:solidFill>
                  <a:schemeClr val="bg1"/>
                </a:solidFill>
              </a:rPr>
              <a:t>레드옴므</a:t>
            </a:r>
            <a:r>
              <a:rPr lang="en-US" altLang="ko-KR" sz="1600" b="1" dirty="0">
                <a:solidFill>
                  <a:schemeClr val="bg1"/>
                </a:solidFill>
              </a:rPr>
              <a:t>    STCO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xmlns="" id="{F39A088B-3EC0-43B2-BCA0-22FEA9AE86C2}"/>
              </a:ext>
            </a:extLst>
          </p:cNvPr>
          <p:cNvCxnSpPr/>
          <p:nvPr/>
        </p:nvCxnSpPr>
        <p:spPr>
          <a:xfrm>
            <a:off x="4627880" y="2042160"/>
            <a:ext cx="0" cy="27940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FD08A0BD-D0F3-4CC5-B908-07B067A06D13}"/>
              </a:ext>
            </a:extLst>
          </p:cNvPr>
          <p:cNvCxnSpPr/>
          <p:nvPr/>
        </p:nvCxnSpPr>
        <p:spPr>
          <a:xfrm>
            <a:off x="5768364" y="2087711"/>
            <a:ext cx="0" cy="27940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4735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176450" y="183281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689530" y="337169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벤치마킹     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345E0E0-1F2B-4A72-817A-ED948E875149}"/>
              </a:ext>
            </a:extLst>
          </p:cNvPr>
          <p:cNvSpPr txBox="1"/>
          <p:nvPr/>
        </p:nvSpPr>
        <p:spPr>
          <a:xfrm>
            <a:off x="2307839" y="429502"/>
            <a:ext cx="78206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</a:rPr>
              <a:t>   SWIB(</a:t>
            </a:r>
            <a:r>
              <a:rPr lang="ko-KR" altLang="en-US" sz="1600" b="1" dirty="0" err="1">
                <a:solidFill>
                  <a:schemeClr val="bg1"/>
                </a:solidFill>
              </a:rPr>
              <a:t>스위브</a:t>
            </a:r>
            <a:r>
              <a:rPr lang="en-US" altLang="ko-KR" sz="1600" b="1" dirty="0">
                <a:solidFill>
                  <a:schemeClr val="bg1"/>
                </a:solidFill>
              </a:rPr>
              <a:t>)        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0F79E87A-9B26-4087-B7F1-B23D0ACF07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346" y="1308592"/>
            <a:ext cx="9527170" cy="509671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B78CA90E-A1AA-42AA-8C2D-170B73B17DDC}"/>
              </a:ext>
            </a:extLst>
          </p:cNvPr>
          <p:cNvSpPr/>
          <p:nvPr/>
        </p:nvSpPr>
        <p:spPr>
          <a:xfrm>
            <a:off x="9626073" y="3311739"/>
            <a:ext cx="302216" cy="23636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xmlns="" id="{B20CD0AA-7F4E-4495-8D92-B79C2933A403}"/>
              </a:ext>
            </a:extLst>
          </p:cNvPr>
          <p:cNvCxnSpPr>
            <a:cxnSpLocks/>
          </p:cNvCxnSpPr>
          <p:nvPr/>
        </p:nvCxnSpPr>
        <p:spPr>
          <a:xfrm>
            <a:off x="8840823" y="2343060"/>
            <a:ext cx="569093" cy="9254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831AECD8-BFC3-40A3-9DA7-BE8AEB0F4867}"/>
              </a:ext>
            </a:extLst>
          </p:cNvPr>
          <p:cNvSpPr/>
          <p:nvPr/>
        </p:nvSpPr>
        <p:spPr>
          <a:xfrm>
            <a:off x="8006274" y="1842630"/>
            <a:ext cx="1003177" cy="4106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장점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D266B5D5-DE9F-4EC9-8FCE-850A7A7A8EE2}"/>
              </a:ext>
            </a:extLst>
          </p:cNvPr>
          <p:cNvSpPr txBox="1"/>
          <p:nvPr/>
        </p:nvSpPr>
        <p:spPr>
          <a:xfrm>
            <a:off x="9534944" y="2047959"/>
            <a:ext cx="22824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err="1"/>
              <a:t>메인페이지의</a:t>
            </a:r>
            <a:r>
              <a:rPr lang="ko-KR" altLang="en-US" sz="1200" b="1" dirty="0"/>
              <a:t> 광고가 한페이지를 차지하지만 </a:t>
            </a:r>
            <a:r>
              <a:rPr lang="ko-KR" altLang="en-US" sz="1200" b="1" dirty="0" err="1"/>
              <a:t>퀵메뉴를</a:t>
            </a:r>
            <a:r>
              <a:rPr lang="ko-KR" altLang="en-US" sz="1200" b="1" dirty="0"/>
              <a:t> 만들어서 사용자가 이용하기 쉽게 함 </a:t>
            </a:r>
            <a:endParaRPr lang="en-US" altLang="ko-KR" sz="1200" b="1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987607D0-727E-4B11-B0C1-572525B6BA80}"/>
              </a:ext>
            </a:extLst>
          </p:cNvPr>
          <p:cNvSpPr/>
          <p:nvPr/>
        </p:nvSpPr>
        <p:spPr>
          <a:xfrm>
            <a:off x="-18773" y="1104050"/>
            <a:ext cx="9909516" cy="530125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xmlns="" id="{082322CE-B40E-4220-928B-DFA3C698D481}"/>
              </a:ext>
            </a:extLst>
          </p:cNvPr>
          <p:cNvCxnSpPr>
            <a:cxnSpLocks/>
          </p:cNvCxnSpPr>
          <p:nvPr/>
        </p:nvCxnSpPr>
        <p:spPr>
          <a:xfrm flipH="1">
            <a:off x="4689447" y="1014278"/>
            <a:ext cx="805831" cy="588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945C1CDE-5A16-4A9B-944F-EE5659B7BED3}"/>
              </a:ext>
            </a:extLst>
          </p:cNvPr>
          <p:cNvSpPr/>
          <p:nvPr/>
        </p:nvSpPr>
        <p:spPr>
          <a:xfrm>
            <a:off x="4416039" y="376334"/>
            <a:ext cx="902054" cy="338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단점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9EC90A63-3D54-420B-AFE8-144FFC2BC502}"/>
              </a:ext>
            </a:extLst>
          </p:cNvPr>
          <p:cNvSpPr txBox="1"/>
          <p:nvPr/>
        </p:nvSpPr>
        <p:spPr>
          <a:xfrm>
            <a:off x="5505173" y="367390"/>
            <a:ext cx="25198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err="1">
                <a:solidFill>
                  <a:srgbClr val="FF0000"/>
                </a:solidFill>
              </a:rPr>
              <a:t>메인페이지에</a:t>
            </a:r>
            <a:r>
              <a:rPr lang="ko-KR" altLang="en-US" sz="1400" b="1" dirty="0">
                <a:solidFill>
                  <a:srgbClr val="FF0000"/>
                </a:solidFill>
              </a:rPr>
              <a:t> 광고가 커 상품이 </a:t>
            </a:r>
            <a:r>
              <a:rPr lang="ko-KR" altLang="en-US" sz="1400" b="1" dirty="0" err="1">
                <a:solidFill>
                  <a:srgbClr val="FF0000"/>
                </a:solidFill>
              </a:rPr>
              <a:t>강조되고있지않음</a:t>
            </a:r>
            <a:r>
              <a:rPr lang="ko-KR" altLang="en-US" sz="1400" b="1" dirty="0">
                <a:solidFill>
                  <a:srgbClr val="FF0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1183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9017A3C-FE95-45ED-8DD4-FC972C0564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14FF67C-F735-4412-93A4-60985E3D8550}"/>
              </a:ext>
            </a:extLst>
          </p:cNvPr>
          <p:cNvSpPr txBox="1"/>
          <p:nvPr/>
        </p:nvSpPr>
        <p:spPr>
          <a:xfrm>
            <a:off x="176450" y="183281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r>
              <a:rPr lang="en-US" altLang="ko-KR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DD868B-CB3C-41F6-8D54-9AF9AD32C0EE}"/>
              </a:ext>
            </a:extLst>
          </p:cNvPr>
          <p:cNvSpPr txBox="1"/>
          <p:nvPr/>
        </p:nvSpPr>
        <p:spPr>
          <a:xfrm>
            <a:off x="689530" y="337169"/>
            <a:ext cx="2108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벤치마킹     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3345E0E0-1F2B-4A72-817A-ED948E875149}"/>
              </a:ext>
            </a:extLst>
          </p:cNvPr>
          <p:cNvSpPr txBox="1"/>
          <p:nvPr/>
        </p:nvSpPr>
        <p:spPr>
          <a:xfrm>
            <a:off x="2307839" y="429502"/>
            <a:ext cx="78206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</a:rPr>
              <a:t>   SWIB(</a:t>
            </a:r>
            <a:r>
              <a:rPr lang="ko-KR" altLang="en-US" sz="1600" b="1" dirty="0" err="1">
                <a:solidFill>
                  <a:schemeClr val="bg1"/>
                </a:solidFill>
              </a:rPr>
              <a:t>스위브</a:t>
            </a:r>
            <a:r>
              <a:rPr lang="en-US" altLang="ko-KR" sz="1600" b="1" dirty="0">
                <a:solidFill>
                  <a:schemeClr val="bg1"/>
                </a:solidFill>
              </a:rPr>
              <a:t>)        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pic>
        <p:nvPicPr>
          <p:cNvPr id="4098" name="Picture 2" descr="C:\Users\Administrator\Downloads\FireShot\FireShot Capture 197 - 스위브 - swib.co.k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34" y="1014278"/>
            <a:ext cx="4425816" cy="5829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2746375" y="2784475"/>
            <a:ext cx="708025" cy="279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화살표 연결선 5"/>
          <p:cNvCxnSpPr/>
          <p:nvPr/>
        </p:nvCxnSpPr>
        <p:spPr>
          <a:xfrm flipH="1">
            <a:off x="3600450" y="2736850"/>
            <a:ext cx="568325" cy="1111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4191000" y="2257425"/>
            <a:ext cx="647700" cy="263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장점</a:t>
            </a:r>
            <a:endParaRPr lang="ko-KR" alt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4213515" y="2544246"/>
            <a:ext cx="46891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 smtClean="0"/>
              <a:t>아이콘을 누르면 상품을 원하는 방식으로 </a:t>
            </a:r>
            <a:r>
              <a:rPr lang="ko-KR" altLang="en-US" sz="1400" b="1" dirty="0" err="1" smtClean="0"/>
              <a:t>정렬할수있음</a:t>
            </a:r>
            <a:r>
              <a:rPr lang="ko-KR" altLang="en-US" sz="1400" b="1" dirty="0" smtClean="0"/>
              <a:t> 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4095674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766</TotalTime>
  <Words>427</Words>
  <Application>Microsoft Office PowerPoint</Application>
  <PresentationFormat>사용자 지정</PresentationFormat>
  <Paragraphs>142</Paragraphs>
  <Slides>19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0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wjdgh0727</dc:creator>
  <cp:lastModifiedBy>Registered User</cp:lastModifiedBy>
  <cp:revision>44</cp:revision>
  <dcterms:created xsi:type="dcterms:W3CDTF">2020-08-27T16:14:57Z</dcterms:created>
  <dcterms:modified xsi:type="dcterms:W3CDTF">2020-08-28T06:24:59Z</dcterms:modified>
</cp:coreProperties>
</file>

<file path=docProps/thumbnail.jpeg>
</file>